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7" r:id="rId3"/>
    <p:sldId id="258" r:id="rId4"/>
    <p:sldId id="280" r:id="rId5"/>
    <p:sldId id="289" r:id="rId6"/>
    <p:sldId id="286" r:id="rId7"/>
    <p:sldId id="287" r:id="rId8"/>
    <p:sldId id="288" r:id="rId9"/>
    <p:sldId id="262" r:id="rId10"/>
    <p:sldId id="276" r:id="rId11"/>
    <p:sldId id="263" r:id="rId12"/>
  </p:sldIdLst>
  <p:sldSz cx="10691813" cy="7559675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33"/>
    <a:srgbClr val="3FACE2"/>
    <a:srgbClr val="BDD8E5"/>
    <a:srgbClr val="C7D3ED"/>
    <a:srgbClr val="548DFE"/>
    <a:srgbClr val="C7D3BA"/>
    <a:srgbClr val="669933"/>
    <a:srgbClr val="EDC7AD"/>
    <a:srgbClr val="ADD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-lk.ru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-lk.ru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0"/>
            <a:ext cx="10692000" cy="453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4428000"/>
            <a:ext cx="7920000" cy="2160000"/>
          </a:xfrm>
        </p:spPr>
        <p:txBody>
          <a:bodyPr lIns="0" tIns="0" rIns="0" bIns="0" anchor="ctr" anchorCtr="0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Национальная лизинговая компания по развитию промышленности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4428000"/>
            <a:ext cx="360000" cy="2160000"/>
          </a:xfrm>
        </p:spPr>
        <p:txBody>
          <a:bodyPr vert="vert270" lIns="0" tIns="0" r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6192000" y="576000"/>
            <a:ext cx="3866708" cy="1008000"/>
            <a:chOff x="539750" y="276226"/>
            <a:chExt cx="4159251" cy="1084262"/>
          </a:xfrm>
        </p:grpSpPr>
        <p:sp>
          <p:nvSpPr>
            <p:cNvPr id="8" name="Freeform 5">
              <a:hlinkClick r:id="rId3"/>
            </p:cNvPr>
            <p:cNvSpPr>
              <a:spLocks noEditPoints="1"/>
            </p:cNvSpPr>
            <p:nvPr/>
          </p:nvSpPr>
          <p:spPr bwMode="auto">
            <a:xfrm>
              <a:off x="1281113" y="684213"/>
              <a:ext cx="3417888" cy="369888"/>
            </a:xfrm>
            <a:custGeom>
              <a:avLst/>
              <a:gdLst>
                <a:gd name="T0" fmla="*/ 13 w 737"/>
                <a:gd name="T1" fmla="*/ 2 h 76"/>
                <a:gd name="T2" fmla="*/ 33 w 737"/>
                <a:gd name="T3" fmla="*/ 2 h 76"/>
                <a:gd name="T4" fmla="*/ 33 w 737"/>
                <a:gd name="T5" fmla="*/ 64 h 76"/>
                <a:gd name="T6" fmla="*/ 13 w 737"/>
                <a:gd name="T7" fmla="*/ 64 h 76"/>
                <a:gd name="T8" fmla="*/ 54 w 737"/>
                <a:gd name="T9" fmla="*/ 59 h 76"/>
                <a:gd name="T10" fmla="*/ 106 w 737"/>
                <a:gd name="T11" fmla="*/ 59 h 76"/>
                <a:gd name="T12" fmla="*/ 88 w 737"/>
                <a:gd name="T13" fmla="*/ 50 h 76"/>
                <a:gd name="T14" fmla="*/ 54 w 737"/>
                <a:gd name="T15" fmla="*/ 64 h 76"/>
                <a:gd name="T16" fmla="*/ 80 w 737"/>
                <a:gd name="T17" fmla="*/ 20 h 76"/>
                <a:gd name="T18" fmla="*/ 153 w 737"/>
                <a:gd name="T19" fmla="*/ 64 h 76"/>
                <a:gd name="T20" fmla="*/ 127 w 737"/>
                <a:gd name="T21" fmla="*/ 2 h 76"/>
                <a:gd name="T22" fmla="*/ 146 w 737"/>
                <a:gd name="T23" fmla="*/ 2 h 76"/>
                <a:gd name="T24" fmla="*/ 165 w 737"/>
                <a:gd name="T25" fmla="*/ 52 h 76"/>
                <a:gd name="T26" fmla="*/ 175 w 737"/>
                <a:gd name="T27" fmla="*/ 64 h 76"/>
                <a:gd name="T28" fmla="*/ 220 w 737"/>
                <a:gd name="T29" fmla="*/ 64 h 76"/>
                <a:gd name="T30" fmla="*/ 188 w 737"/>
                <a:gd name="T31" fmla="*/ 14 h 76"/>
                <a:gd name="T32" fmla="*/ 234 w 737"/>
                <a:gd name="T33" fmla="*/ 64 h 76"/>
                <a:gd name="T34" fmla="*/ 277 w 737"/>
                <a:gd name="T35" fmla="*/ 21 h 76"/>
                <a:gd name="T36" fmla="*/ 247 w 737"/>
                <a:gd name="T37" fmla="*/ 64 h 76"/>
                <a:gd name="T38" fmla="*/ 258 w 737"/>
                <a:gd name="T39" fmla="*/ 29 h 76"/>
                <a:gd name="T40" fmla="*/ 247 w 737"/>
                <a:gd name="T41" fmla="*/ 13 h 76"/>
                <a:gd name="T42" fmla="*/ 326 w 737"/>
                <a:gd name="T43" fmla="*/ 59 h 76"/>
                <a:gd name="T44" fmla="*/ 286 w 737"/>
                <a:gd name="T45" fmla="*/ 43 h 76"/>
                <a:gd name="T46" fmla="*/ 332 w 737"/>
                <a:gd name="T47" fmla="*/ 23 h 76"/>
                <a:gd name="T48" fmla="*/ 309 w 737"/>
                <a:gd name="T49" fmla="*/ 13 h 76"/>
                <a:gd name="T50" fmla="*/ 309 w 737"/>
                <a:gd name="T51" fmla="*/ 53 h 76"/>
                <a:gd name="T52" fmla="*/ 345 w 737"/>
                <a:gd name="T53" fmla="*/ 64 h 76"/>
                <a:gd name="T54" fmla="*/ 372 w 737"/>
                <a:gd name="T55" fmla="*/ 28 h 76"/>
                <a:gd name="T56" fmla="*/ 398 w 737"/>
                <a:gd name="T57" fmla="*/ 64 h 76"/>
                <a:gd name="T58" fmla="*/ 375 w 737"/>
                <a:gd name="T59" fmla="*/ 45 h 76"/>
                <a:gd name="T60" fmla="*/ 357 w 737"/>
                <a:gd name="T61" fmla="*/ 64 h 76"/>
                <a:gd name="T62" fmla="*/ 414 w 737"/>
                <a:gd name="T63" fmla="*/ 47 h 76"/>
                <a:gd name="T64" fmla="*/ 454 w 737"/>
                <a:gd name="T65" fmla="*/ 2 h 76"/>
                <a:gd name="T66" fmla="*/ 442 w 737"/>
                <a:gd name="T67" fmla="*/ 14 h 76"/>
                <a:gd name="T68" fmla="*/ 406 w 737"/>
                <a:gd name="T69" fmla="*/ 64 h 76"/>
                <a:gd name="T70" fmla="*/ 469 w 737"/>
                <a:gd name="T71" fmla="*/ 2 h 76"/>
                <a:gd name="T72" fmla="*/ 503 w 737"/>
                <a:gd name="T73" fmla="*/ 2 h 76"/>
                <a:gd name="T74" fmla="*/ 502 w 737"/>
                <a:gd name="T75" fmla="*/ 64 h 76"/>
                <a:gd name="T76" fmla="*/ 469 w 737"/>
                <a:gd name="T77" fmla="*/ 64 h 76"/>
                <a:gd name="T78" fmla="*/ 539 w 737"/>
                <a:gd name="T79" fmla="*/ 43 h 76"/>
                <a:gd name="T80" fmla="*/ 549 w 737"/>
                <a:gd name="T81" fmla="*/ 38 h 76"/>
                <a:gd name="T82" fmla="*/ 549 w 737"/>
                <a:gd name="T83" fmla="*/ 27 h 76"/>
                <a:gd name="T84" fmla="*/ 554 w 737"/>
                <a:gd name="T85" fmla="*/ 15 h 76"/>
                <a:gd name="T86" fmla="*/ 528 w 737"/>
                <a:gd name="T87" fmla="*/ 22 h 76"/>
                <a:gd name="T88" fmla="*/ 564 w 737"/>
                <a:gd name="T89" fmla="*/ 5 h 76"/>
                <a:gd name="T90" fmla="*/ 571 w 737"/>
                <a:gd name="T91" fmla="*/ 45 h 76"/>
                <a:gd name="T92" fmla="*/ 581 w 737"/>
                <a:gd name="T93" fmla="*/ 64 h 76"/>
                <a:gd name="T94" fmla="*/ 594 w 737"/>
                <a:gd name="T95" fmla="*/ 39 h 76"/>
                <a:gd name="T96" fmla="*/ 627 w 737"/>
                <a:gd name="T97" fmla="*/ 64 h 76"/>
                <a:gd name="T98" fmla="*/ 593 w 737"/>
                <a:gd name="T99" fmla="*/ 64 h 76"/>
                <a:gd name="T100" fmla="*/ 641 w 737"/>
                <a:gd name="T101" fmla="*/ 2 h 76"/>
                <a:gd name="T102" fmla="*/ 674 w 737"/>
                <a:gd name="T103" fmla="*/ 27 h 76"/>
                <a:gd name="T104" fmla="*/ 686 w 737"/>
                <a:gd name="T105" fmla="*/ 64 h 76"/>
                <a:gd name="T106" fmla="*/ 654 w 737"/>
                <a:gd name="T107" fmla="*/ 39 h 76"/>
                <a:gd name="T108" fmla="*/ 700 w 737"/>
                <a:gd name="T109" fmla="*/ 64 h 76"/>
                <a:gd name="T110" fmla="*/ 737 w 737"/>
                <a:gd name="T111" fmla="*/ 14 h 76"/>
                <a:gd name="T112" fmla="*/ 700 w 737"/>
                <a:gd name="T11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7" h="76">
                  <a:moveTo>
                    <a:pt x="0" y="6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64"/>
                    <a:pt x="13" y="64"/>
                    <a:pt x="13" y="64"/>
                  </a:cubicBezTo>
                  <a:lnTo>
                    <a:pt x="0" y="64"/>
                  </a:lnTo>
                  <a:close/>
                  <a:moveTo>
                    <a:pt x="54" y="6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54" y="64"/>
                  </a:lnTo>
                  <a:close/>
                  <a:moveTo>
                    <a:pt x="74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74" y="38"/>
                  </a:lnTo>
                  <a:close/>
                  <a:moveTo>
                    <a:pt x="153" y="76"/>
                  </a:moveTo>
                  <a:cubicBezTo>
                    <a:pt x="153" y="64"/>
                    <a:pt x="153" y="64"/>
                    <a:pt x="153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76"/>
                    <a:pt x="165" y="76"/>
                    <a:pt x="165" y="76"/>
                  </a:cubicBezTo>
                  <a:lnTo>
                    <a:pt x="153" y="76"/>
                  </a:lnTo>
                  <a:close/>
                  <a:moveTo>
                    <a:pt x="175" y="64"/>
                  </a:moveTo>
                  <a:cubicBezTo>
                    <a:pt x="175" y="2"/>
                    <a:pt x="175" y="2"/>
                    <a:pt x="175" y="2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64"/>
                    <a:pt x="188" y="64"/>
                    <a:pt x="188" y="64"/>
                  </a:cubicBezTo>
                  <a:lnTo>
                    <a:pt x="175" y="64"/>
                  </a:lnTo>
                  <a:close/>
                  <a:moveTo>
                    <a:pt x="234" y="64"/>
                  </a:moveTo>
                  <a:cubicBezTo>
                    <a:pt x="234" y="2"/>
                    <a:pt x="234" y="2"/>
                    <a:pt x="234" y="2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71" y="2"/>
                    <a:pt x="277" y="9"/>
                    <a:pt x="277" y="21"/>
                  </a:cubicBezTo>
                  <a:cubicBezTo>
                    <a:pt x="277" y="33"/>
                    <a:pt x="271" y="41"/>
                    <a:pt x="260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64"/>
                    <a:pt x="247" y="64"/>
                    <a:pt x="247" y="64"/>
                  </a:cubicBezTo>
                  <a:lnTo>
                    <a:pt x="234" y="64"/>
                  </a:lnTo>
                  <a:close/>
                  <a:moveTo>
                    <a:pt x="247" y="29"/>
                  </a:moveTo>
                  <a:cubicBezTo>
                    <a:pt x="258" y="29"/>
                    <a:pt x="258" y="29"/>
                    <a:pt x="258" y="29"/>
                  </a:cubicBezTo>
                  <a:cubicBezTo>
                    <a:pt x="261" y="29"/>
                    <a:pt x="264" y="26"/>
                    <a:pt x="264" y="21"/>
                  </a:cubicBezTo>
                  <a:cubicBezTo>
                    <a:pt x="264" y="16"/>
                    <a:pt x="261" y="13"/>
                    <a:pt x="258" y="13"/>
                  </a:cubicBezTo>
                  <a:cubicBezTo>
                    <a:pt x="247" y="13"/>
                    <a:pt x="247" y="13"/>
                    <a:pt x="247" y="13"/>
                  </a:cubicBezTo>
                  <a:lnTo>
                    <a:pt x="247" y="29"/>
                  </a:lnTo>
                  <a:close/>
                  <a:moveTo>
                    <a:pt x="332" y="43"/>
                  </a:moveTo>
                  <a:cubicBezTo>
                    <a:pt x="332" y="50"/>
                    <a:pt x="330" y="55"/>
                    <a:pt x="326" y="59"/>
                  </a:cubicBezTo>
                  <a:cubicBezTo>
                    <a:pt x="321" y="63"/>
                    <a:pt x="316" y="65"/>
                    <a:pt x="309" y="65"/>
                  </a:cubicBezTo>
                  <a:cubicBezTo>
                    <a:pt x="302" y="65"/>
                    <a:pt x="296" y="63"/>
                    <a:pt x="292" y="59"/>
                  </a:cubicBezTo>
                  <a:cubicBezTo>
                    <a:pt x="288" y="55"/>
                    <a:pt x="286" y="49"/>
                    <a:pt x="286" y="4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8"/>
                    <a:pt x="294" y="0"/>
                    <a:pt x="309" y="0"/>
                  </a:cubicBezTo>
                  <a:cubicBezTo>
                    <a:pt x="323" y="0"/>
                    <a:pt x="332" y="9"/>
                    <a:pt x="332" y="23"/>
                  </a:cubicBezTo>
                  <a:cubicBezTo>
                    <a:pt x="332" y="43"/>
                    <a:pt x="332" y="43"/>
                    <a:pt x="332" y="43"/>
                  </a:cubicBezTo>
                  <a:close/>
                  <a:moveTo>
                    <a:pt x="319" y="22"/>
                  </a:moveTo>
                  <a:cubicBezTo>
                    <a:pt x="319" y="17"/>
                    <a:pt x="316" y="13"/>
                    <a:pt x="309" y="13"/>
                  </a:cubicBezTo>
                  <a:cubicBezTo>
                    <a:pt x="302" y="13"/>
                    <a:pt x="298" y="17"/>
                    <a:pt x="298" y="22"/>
                  </a:cubicBezTo>
                  <a:cubicBezTo>
                    <a:pt x="298" y="43"/>
                    <a:pt x="298" y="43"/>
                    <a:pt x="298" y="43"/>
                  </a:cubicBezTo>
                  <a:cubicBezTo>
                    <a:pt x="298" y="49"/>
                    <a:pt x="302" y="53"/>
                    <a:pt x="309" y="53"/>
                  </a:cubicBezTo>
                  <a:cubicBezTo>
                    <a:pt x="316" y="53"/>
                    <a:pt x="319" y="49"/>
                    <a:pt x="319" y="43"/>
                  </a:cubicBezTo>
                  <a:lnTo>
                    <a:pt x="319" y="22"/>
                  </a:lnTo>
                  <a:close/>
                  <a:moveTo>
                    <a:pt x="345" y="64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8" y="2"/>
                    <a:pt x="398" y="2"/>
                    <a:pt x="398" y="2"/>
                  </a:cubicBezTo>
                  <a:cubicBezTo>
                    <a:pt x="398" y="64"/>
                    <a:pt x="398" y="64"/>
                    <a:pt x="398" y="64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86" y="26"/>
                    <a:pt x="386" y="26"/>
                    <a:pt x="386" y="26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7" y="64"/>
                    <a:pt x="357" y="64"/>
                    <a:pt x="357" y="64"/>
                  </a:cubicBezTo>
                  <a:lnTo>
                    <a:pt x="345" y="64"/>
                  </a:lnTo>
                  <a:close/>
                  <a:moveTo>
                    <a:pt x="406" y="51"/>
                  </a:moveTo>
                  <a:cubicBezTo>
                    <a:pt x="410" y="51"/>
                    <a:pt x="413" y="50"/>
                    <a:pt x="414" y="47"/>
                  </a:cubicBezTo>
                  <a:cubicBezTo>
                    <a:pt x="416" y="44"/>
                    <a:pt x="416" y="39"/>
                    <a:pt x="416" y="30"/>
                  </a:cubicBezTo>
                  <a:cubicBezTo>
                    <a:pt x="416" y="2"/>
                    <a:pt x="416" y="2"/>
                    <a:pt x="416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442" y="14"/>
                    <a:pt x="442" y="14"/>
                    <a:pt x="442" y="14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33"/>
                    <a:pt x="428" y="33"/>
                    <a:pt x="428" y="33"/>
                  </a:cubicBezTo>
                  <a:cubicBezTo>
                    <a:pt x="428" y="54"/>
                    <a:pt x="421" y="64"/>
                    <a:pt x="406" y="64"/>
                  </a:cubicBezTo>
                  <a:cubicBezTo>
                    <a:pt x="406" y="51"/>
                    <a:pt x="406" y="51"/>
                    <a:pt x="406" y="51"/>
                  </a:cubicBezTo>
                  <a:close/>
                  <a:moveTo>
                    <a:pt x="469" y="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82" y="2"/>
                    <a:pt x="482" y="2"/>
                    <a:pt x="482" y="2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503" y="2"/>
                    <a:pt x="503" y="2"/>
                    <a:pt x="503" y="2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27"/>
                    <a:pt x="502" y="27"/>
                    <a:pt x="502" y="27"/>
                  </a:cubicBezTo>
                  <a:cubicBezTo>
                    <a:pt x="481" y="64"/>
                    <a:pt x="481" y="64"/>
                    <a:pt x="481" y="64"/>
                  </a:cubicBezTo>
                  <a:lnTo>
                    <a:pt x="469" y="64"/>
                  </a:lnTo>
                  <a:close/>
                  <a:moveTo>
                    <a:pt x="538" y="63"/>
                  </a:moveTo>
                  <a:cubicBezTo>
                    <a:pt x="531" y="60"/>
                    <a:pt x="526" y="53"/>
                    <a:pt x="52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9"/>
                    <a:pt x="543" y="52"/>
                    <a:pt x="549" y="52"/>
                  </a:cubicBezTo>
                  <a:cubicBezTo>
                    <a:pt x="555" y="52"/>
                    <a:pt x="558" y="50"/>
                    <a:pt x="558" y="45"/>
                  </a:cubicBezTo>
                  <a:cubicBezTo>
                    <a:pt x="558" y="41"/>
                    <a:pt x="555" y="38"/>
                    <a:pt x="549" y="38"/>
                  </a:cubicBezTo>
                  <a:cubicBezTo>
                    <a:pt x="542" y="38"/>
                    <a:pt x="542" y="38"/>
                    <a:pt x="542" y="38"/>
                  </a:cubicBezTo>
                  <a:cubicBezTo>
                    <a:pt x="542" y="27"/>
                    <a:pt x="542" y="27"/>
                    <a:pt x="542" y="27"/>
                  </a:cubicBezTo>
                  <a:cubicBezTo>
                    <a:pt x="549" y="27"/>
                    <a:pt x="549" y="27"/>
                    <a:pt x="549" y="27"/>
                  </a:cubicBezTo>
                  <a:cubicBezTo>
                    <a:pt x="552" y="27"/>
                    <a:pt x="553" y="26"/>
                    <a:pt x="554" y="25"/>
                  </a:cubicBezTo>
                  <a:cubicBezTo>
                    <a:pt x="556" y="24"/>
                    <a:pt x="556" y="22"/>
                    <a:pt x="556" y="20"/>
                  </a:cubicBezTo>
                  <a:cubicBezTo>
                    <a:pt x="556" y="17"/>
                    <a:pt x="556" y="16"/>
                    <a:pt x="554" y="15"/>
                  </a:cubicBezTo>
                  <a:cubicBezTo>
                    <a:pt x="553" y="13"/>
                    <a:pt x="551" y="13"/>
                    <a:pt x="549" y="13"/>
                  </a:cubicBezTo>
                  <a:cubicBezTo>
                    <a:pt x="544" y="13"/>
                    <a:pt x="540" y="15"/>
                    <a:pt x="540" y="22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15"/>
                    <a:pt x="530" y="9"/>
                    <a:pt x="534" y="5"/>
                  </a:cubicBezTo>
                  <a:cubicBezTo>
                    <a:pt x="538" y="2"/>
                    <a:pt x="543" y="0"/>
                    <a:pt x="549" y="0"/>
                  </a:cubicBezTo>
                  <a:cubicBezTo>
                    <a:pt x="555" y="0"/>
                    <a:pt x="560" y="1"/>
                    <a:pt x="564" y="5"/>
                  </a:cubicBezTo>
                  <a:cubicBezTo>
                    <a:pt x="568" y="9"/>
                    <a:pt x="570" y="13"/>
                    <a:pt x="570" y="19"/>
                  </a:cubicBezTo>
                  <a:cubicBezTo>
                    <a:pt x="570" y="24"/>
                    <a:pt x="567" y="29"/>
                    <a:pt x="563" y="32"/>
                  </a:cubicBezTo>
                  <a:cubicBezTo>
                    <a:pt x="568" y="35"/>
                    <a:pt x="571" y="39"/>
                    <a:pt x="571" y="45"/>
                  </a:cubicBezTo>
                  <a:cubicBezTo>
                    <a:pt x="571" y="57"/>
                    <a:pt x="563" y="65"/>
                    <a:pt x="549" y="65"/>
                  </a:cubicBezTo>
                  <a:cubicBezTo>
                    <a:pt x="545" y="65"/>
                    <a:pt x="541" y="65"/>
                    <a:pt x="538" y="63"/>
                  </a:cubicBezTo>
                  <a:moveTo>
                    <a:pt x="581" y="64"/>
                  </a:moveTo>
                  <a:cubicBezTo>
                    <a:pt x="581" y="2"/>
                    <a:pt x="581" y="2"/>
                    <a:pt x="581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39"/>
                    <a:pt x="594" y="39"/>
                    <a:pt x="594" y="39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627" y="2"/>
                    <a:pt x="627" y="2"/>
                    <a:pt x="627" y="2"/>
                  </a:cubicBezTo>
                  <a:cubicBezTo>
                    <a:pt x="627" y="64"/>
                    <a:pt x="627" y="64"/>
                    <a:pt x="627" y="64"/>
                  </a:cubicBezTo>
                  <a:cubicBezTo>
                    <a:pt x="614" y="64"/>
                    <a:pt x="614" y="64"/>
                    <a:pt x="614" y="64"/>
                  </a:cubicBezTo>
                  <a:cubicBezTo>
                    <a:pt x="614" y="27"/>
                    <a:pt x="614" y="27"/>
                    <a:pt x="614" y="27"/>
                  </a:cubicBezTo>
                  <a:cubicBezTo>
                    <a:pt x="593" y="64"/>
                    <a:pt x="593" y="64"/>
                    <a:pt x="593" y="64"/>
                  </a:cubicBezTo>
                  <a:lnTo>
                    <a:pt x="581" y="64"/>
                  </a:lnTo>
                  <a:close/>
                  <a:moveTo>
                    <a:pt x="641" y="64"/>
                  </a:moveTo>
                  <a:cubicBezTo>
                    <a:pt x="641" y="2"/>
                    <a:pt x="641" y="2"/>
                    <a:pt x="641" y="2"/>
                  </a:cubicBezTo>
                  <a:cubicBezTo>
                    <a:pt x="654" y="2"/>
                    <a:pt x="654" y="2"/>
                    <a:pt x="654" y="2"/>
                  </a:cubicBezTo>
                  <a:cubicBezTo>
                    <a:pt x="654" y="27"/>
                    <a:pt x="654" y="27"/>
                    <a:pt x="654" y="27"/>
                  </a:cubicBezTo>
                  <a:cubicBezTo>
                    <a:pt x="674" y="27"/>
                    <a:pt x="674" y="27"/>
                    <a:pt x="674" y="27"/>
                  </a:cubicBezTo>
                  <a:cubicBezTo>
                    <a:pt x="674" y="2"/>
                    <a:pt x="674" y="2"/>
                    <a:pt x="674" y="2"/>
                  </a:cubicBezTo>
                  <a:cubicBezTo>
                    <a:pt x="686" y="2"/>
                    <a:pt x="686" y="2"/>
                    <a:pt x="686" y="2"/>
                  </a:cubicBezTo>
                  <a:cubicBezTo>
                    <a:pt x="686" y="64"/>
                    <a:pt x="686" y="64"/>
                    <a:pt x="686" y="64"/>
                  </a:cubicBezTo>
                  <a:cubicBezTo>
                    <a:pt x="674" y="64"/>
                    <a:pt x="674" y="64"/>
                    <a:pt x="674" y="64"/>
                  </a:cubicBezTo>
                  <a:cubicBezTo>
                    <a:pt x="674" y="39"/>
                    <a:pt x="674" y="39"/>
                    <a:pt x="674" y="39"/>
                  </a:cubicBezTo>
                  <a:cubicBezTo>
                    <a:pt x="654" y="39"/>
                    <a:pt x="654" y="39"/>
                    <a:pt x="654" y="39"/>
                  </a:cubicBezTo>
                  <a:cubicBezTo>
                    <a:pt x="654" y="64"/>
                    <a:pt x="654" y="64"/>
                    <a:pt x="654" y="64"/>
                  </a:cubicBezTo>
                  <a:lnTo>
                    <a:pt x="641" y="64"/>
                  </a:lnTo>
                  <a:close/>
                  <a:moveTo>
                    <a:pt x="700" y="64"/>
                  </a:moveTo>
                  <a:cubicBezTo>
                    <a:pt x="700" y="2"/>
                    <a:pt x="700" y="2"/>
                    <a:pt x="700" y="2"/>
                  </a:cubicBezTo>
                  <a:cubicBezTo>
                    <a:pt x="737" y="2"/>
                    <a:pt x="737" y="2"/>
                    <a:pt x="737" y="2"/>
                  </a:cubicBezTo>
                  <a:cubicBezTo>
                    <a:pt x="737" y="14"/>
                    <a:pt x="737" y="14"/>
                    <a:pt x="737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64"/>
                    <a:pt x="713" y="64"/>
                    <a:pt x="713" y="64"/>
                  </a:cubicBezTo>
                  <a:lnTo>
                    <a:pt x="700" y="64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hlinkClick r:id="rId3"/>
            </p:cNvPr>
            <p:cNvSpPr>
              <a:spLocks/>
            </p:cNvSpPr>
            <p:nvPr/>
          </p:nvSpPr>
          <p:spPr bwMode="auto">
            <a:xfrm>
              <a:off x="841375" y="403226"/>
              <a:ext cx="142875" cy="587375"/>
            </a:xfrm>
            <a:custGeom>
              <a:avLst/>
              <a:gdLst>
                <a:gd name="T0" fmla="*/ 0 w 90"/>
                <a:gd name="T1" fmla="*/ 0 h 370"/>
                <a:gd name="T2" fmla="*/ 0 w 90"/>
                <a:gd name="T3" fmla="*/ 370 h 370"/>
                <a:gd name="T4" fmla="*/ 90 w 90"/>
                <a:gd name="T5" fmla="*/ 370 h 370"/>
                <a:gd name="T6" fmla="*/ 90 w 90"/>
                <a:gd name="T7" fmla="*/ 86 h 370"/>
                <a:gd name="T8" fmla="*/ 0 w 90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70">
                  <a:moveTo>
                    <a:pt x="0" y="0"/>
                  </a:moveTo>
                  <a:lnTo>
                    <a:pt x="0" y="370"/>
                  </a:lnTo>
                  <a:lnTo>
                    <a:pt x="90" y="370"/>
                  </a:lnTo>
                  <a:lnTo>
                    <a:pt x="9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619125" y="276226"/>
              <a:ext cx="198438" cy="311150"/>
            </a:xfrm>
            <a:custGeom>
              <a:avLst/>
              <a:gdLst>
                <a:gd name="T0" fmla="*/ 125 w 125"/>
                <a:gd name="T1" fmla="*/ 196 h 196"/>
                <a:gd name="T2" fmla="*/ 125 w 125"/>
                <a:gd name="T3" fmla="*/ 61 h 196"/>
                <a:gd name="T4" fmla="*/ 58 w 125"/>
                <a:gd name="T5" fmla="*/ 0 h 196"/>
                <a:gd name="T6" fmla="*/ 0 w 125"/>
                <a:gd name="T7" fmla="*/ 77 h 196"/>
                <a:gd name="T8" fmla="*/ 125 w 125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96">
                  <a:moveTo>
                    <a:pt x="125" y="196"/>
                  </a:moveTo>
                  <a:lnTo>
                    <a:pt x="125" y="61"/>
                  </a:lnTo>
                  <a:lnTo>
                    <a:pt x="58" y="0"/>
                  </a:lnTo>
                  <a:lnTo>
                    <a:pt x="0" y="77"/>
                  </a:lnTo>
                  <a:lnTo>
                    <a:pt x="125" y="196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hlinkClick r:id="rId3"/>
            </p:cNvPr>
            <p:cNvSpPr>
              <a:spLocks/>
            </p:cNvSpPr>
            <p:nvPr/>
          </p:nvSpPr>
          <p:spPr bwMode="auto">
            <a:xfrm>
              <a:off x="539750" y="641351"/>
              <a:ext cx="144463" cy="592138"/>
            </a:xfrm>
            <a:custGeom>
              <a:avLst/>
              <a:gdLst>
                <a:gd name="T0" fmla="*/ 91 w 91"/>
                <a:gd name="T1" fmla="*/ 373 h 373"/>
                <a:gd name="T2" fmla="*/ 91 w 91"/>
                <a:gd name="T3" fmla="*/ 0 h 373"/>
                <a:gd name="T4" fmla="*/ 0 w 91"/>
                <a:gd name="T5" fmla="*/ 0 h 373"/>
                <a:gd name="T6" fmla="*/ 0 w 91"/>
                <a:gd name="T7" fmla="*/ 288 h 373"/>
                <a:gd name="T8" fmla="*/ 91 w 91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3">
                  <a:moveTo>
                    <a:pt x="91" y="373"/>
                  </a:moveTo>
                  <a:lnTo>
                    <a:pt x="91" y="0"/>
                  </a:lnTo>
                  <a:lnTo>
                    <a:pt x="0" y="0"/>
                  </a:lnTo>
                  <a:lnTo>
                    <a:pt x="0" y="288"/>
                  </a:lnTo>
                  <a:lnTo>
                    <a:pt x="91" y="373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hlinkClick r:id="rId3"/>
            </p:cNvPr>
            <p:cNvSpPr>
              <a:spLocks/>
            </p:cNvSpPr>
            <p:nvPr/>
          </p:nvSpPr>
          <p:spPr bwMode="auto">
            <a:xfrm>
              <a:off x="711200" y="1049338"/>
              <a:ext cx="195263" cy="311150"/>
            </a:xfrm>
            <a:custGeom>
              <a:avLst/>
              <a:gdLst>
                <a:gd name="T0" fmla="*/ 0 w 123"/>
                <a:gd name="T1" fmla="*/ 0 h 196"/>
                <a:gd name="T2" fmla="*/ 0 w 123"/>
                <a:gd name="T3" fmla="*/ 135 h 196"/>
                <a:gd name="T4" fmla="*/ 64 w 123"/>
                <a:gd name="T5" fmla="*/ 196 h 196"/>
                <a:gd name="T6" fmla="*/ 123 w 123"/>
                <a:gd name="T7" fmla="*/ 116 h 196"/>
                <a:gd name="T8" fmla="*/ 0 w 123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6">
                  <a:moveTo>
                    <a:pt x="0" y="0"/>
                  </a:moveTo>
                  <a:lnTo>
                    <a:pt x="0" y="135"/>
                  </a:lnTo>
                  <a:lnTo>
                    <a:pt x="64" y="196"/>
                  </a:lnTo>
                  <a:lnTo>
                    <a:pt x="12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" name="Прямая соединительная линия 4"/>
          <p:cNvCxnSpPr/>
          <p:nvPr userDrawn="1"/>
        </p:nvCxnSpPr>
        <p:spPr>
          <a:xfrm>
            <a:off x="1080000" y="4428000"/>
            <a:ext cx="0" cy="220578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6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0EF4-38D4-4843-8B41-643CF8F7C2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3B82-82B8-45FF-B30D-C464593C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1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0EF4-38D4-4843-8B41-643CF8F7C2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3B82-82B8-45FF-B30D-C464593C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2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0EF4-38D4-4843-8B41-643CF8F7C2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3B82-82B8-45FF-B30D-C464593C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0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0EF4-38D4-4843-8B41-643CF8F7C2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3B82-82B8-45FF-B30D-C464593C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0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0EF4-38D4-4843-8B41-643CF8F7C2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3B82-82B8-45FF-B30D-C464593C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18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0EF4-38D4-4843-8B41-643CF8F7C2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3B82-82B8-45FF-B30D-C464593C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1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0EF4-38D4-4843-8B41-643CF8F7C2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3B82-82B8-45FF-B30D-C464593C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3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0"/>
            <a:ext cx="10692000" cy="52842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0000" y="4428000"/>
            <a:ext cx="7920000" cy="2160000"/>
          </a:xfrm>
        </p:spPr>
        <p:txBody>
          <a:bodyPr lIns="0" tIns="0" rIns="0" bIns="0" anchor="ctr" anchorCtr="0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Национальная лизинговая компания по развитию промышленности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4428000"/>
            <a:ext cx="360000" cy="2160000"/>
          </a:xfrm>
        </p:spPr>
        <p:txBody>
          <a:bodyPr vert="vert270" lIns="0" tIns="0" r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dirty="0"/>
              <a:t>Дата</a:t>
            </a:r>
            <a:endParaRPr lang="en-US" dirty="0"/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6192000" y="576000"/>
            <a:ext cx="3866708" cy="1008000"/>
            <a:chOff x="539750" y="276226"/>
            <a:chExt cx="4159251" cy="1084262"/>
          </a:xfrm>
        </p:grpSpPr>
        <p:sp>
          <p:nvSpPr>
            <p:cNvPr id="8" name="Freeform 5">
              <a:hlinkClick r:id="rId3"/>
            </p:cNvPr>
            <p:cNvSpPr>
              <a:spLocks noEditPoints="1"/>
            </p:cNvSpPr>
            <p:nvPr/>
          </p:nvSpPr>
          <p:spPr bwMode="auto">
            <a:xfrm>
              <a:off x="1281113" y="684213"/>
              <a:ext cx="3417888" cy="369888"/>
            </a:xfrm>
            <a:custGeom>
              <a:avLst/>
              <a:gdLst>
                <a:gd name="T0" fmla="*/ 13 w 737"/>
                <a:gd name="T1" fmla="*/ 2 h 76"/>
                <a:gd name="T2" fmla="*/ 33 w 737"/>
                <a:gd name="T3" fmla="*/ 2 h 76"/>
                <a:gd name="T4" fmla="*/ 33 w 737"/>
                <a:gd name="T5" fmla="*/ 64 h 76"/>
                <a:gd name="T6" fmla="*/ 13 w 737"/>
                <a:gd name="T7" fmla="*/ 64 h 76"/>
                <a:gd name="T8" fmla="*/ 54 w 737"/>
                <a:gd name="T9" fmla="*/ 59 h 76"/>
                <a:gd name="T10" fmla="*/ 106 w 737"/>
                <a:gd name="T11" fmla="*/ 59 h 76"/>
                <a:gd name="T12" fmla="*/ 88 w 737"/>
                <a:gd name="T13" fmla="*/ 50 h 76"/>
                <a:gd name="T14" fmla="*/ 54 w 737"/>
                <a:gd name="T15" fmla="*/ 64 h 76"/>
                <a:gd name="T16" fmla="*/ 80 w 737"/>
                <a:gd name="T17" fmla="*/ 20 h 76"/>
                <a:gd name="T18" fmla="*/ 153 w 737"/>
                <a:gd name="T19" fmla="*/ 64 h 76"/>
                <a:gd name="T20" fmla="*/ 127 w 737"/>
                <a:gd name="T21" fmla="*/ 2 h 76"/>
                <a:gd name="T22" fmla="*/ 146 w 737"/>
                <a:gd name="T23" fmla="*/ 2 h 76"/>
                <a:gd name="T24" fmla="*/ 165 w 737"/>
                <a:gd name="T25" fmla="*/ 52 h 76"/>
                <a:gd name="T26" fmla="*/ 175 w 737"/>
                <a:gd name="T27" fmla="*/ 64 h 76"/>
                <a:gd name="T28" fmla="*/ 220 w 737"/>
                <a:gd name="T29" fmla="*/ 64 h 76"/>
                <a:gd name="T30" fmla="*/ 188 w 737"/>
                <a:gd name="T31" fmla="*/ 14 h 76"/>
                <a:gd name="T32" fmla="*/ 234 w 737"/>
                <a:gd name="T33" fmla="*/ 64 h 76"/>
                <a:gd name="T34" fmla="*/ 277 w 737"/>
                <a:gd name="T35" fmla="*/ 21 h 76"/>
                <a:gd name="T36" fmla="*/ 247 w 737"/>
                <a:gd name="T37" fmla="*/ 64 h 76"/>
                <a:gd name="T38" fmla="*/ 258 w 737"/>
                <a:gd name="T39" fmla="*/ 29 h 76"/>
                <a:gd name="T40" fmla="*/ 247 w 737"/>
                <a:gd name="T41" fmla="*/ 13 h 76"/>
                <a:gd name="T42" fmla="*/ 326 w 737"/>
                <a:gd name="T43" fmla="*/ 59 h 76"/>
                <a:gd name="T44" fmla="*/ 286 w 737"/>
                <a:gd name="T45" fmla="*/ 43 h 76"/>
                <a:gd name="T46" fmla="*/ 332 w 737"/>
                <a:gd name="T47" fmla="*/ 23 h 76"/>
                <a:gd name="T48" fmla="*/ 309 w 737"/>
                <a:gd name="T49" fmla="*/ 13 h 76"/>
                <a:gd name="T50" fmla="*/ 309 w 737"/>
                <a:gd name="T51" fmla="*/ 53 h 76"/>
                <a:gd name="T52" fmla="*/ 345 w 737"/>
                <a:gd name="T53" fmla="*/ 64 h 76"/>
                <a:gd name="T54" fmla="*/ 372 w 737"/>
                <a:gd name="T55" fmla="*/ 28 h 76"/>
                <a:gd name="T56" fmla="*/ 398 w 737"/>
                <a:gd name="T57" fmla="*/ 64 h 76"/>
                <a:gd name="T58" fmla="*/ 375 w 737"/>
                <a:gd name="T59" fmla="*/ 45 h 76"/>
                <a:gd name="T60" fmla="*/ 357 w 737"/>
                <a:gd name="T61" fmla="*/ 64 h 76"/>
                <a:gd name="T62" fmla="*/ 414 w 737"/>
                <a:gd name="T63" fmla="*/ 47 h 76"/>
                <a:gd name="T64" fmla="*/ 454 w 737"/>
                <a:gd name="T65" fmla="*/ 2 h 76"/>
                <a:gd name="T66" fmla="*/ 442 w 737"/>
                <a:gd name="T67" fmla="*/ 14 h 76"/>
                <a:gd name="T68" fmla="*/ 406 w 737"/>
                <a:gd name="T69" fmla="*/ 64 h 76"/>
                <a:gd name="T70" fmla="*/ 469 w 737"/>
                <a:gd name="T71" fmla="*/ 2 h 76"/>
                <a:gd name="T72" fmla="*/ 503 w 737"/>
                <a:gd name="T73" fmla="*/ 2 h 76"/>
                <a:gd name="T74" fmla="*/ 502 w 737"/>
                <a:gd name="T75" fmla="*/ 64 h 76"/>
                <a:gd name="T76" fmla="*/ 469 w 737"/>
                <a:gd name="T77" fmla="*/ 64 h 76"/>
                <a:gd name="T78" fmla="*/ 539 w 737"/>
                <a:gd name="T79" fmla="*/ 43 h 76"/>
                <a:gd name="T80" fmla="*/ 549 w 737"/>
                <a:gd name="T81" fmla="*/ 38 h 76"/>
                <a:gd name="T82" fmla="*/ 549 w 737"/>
                <a:gd name="T83" fmla="*/ 27 h 76"/>
                <a:gd name="T84" fmla="*/ 554 w 737"/>
                <a:gd name="T85" fmla="*/ 15 h 76"/>
                <a:gd name="T86" fmla="*/ 528 w 737"/>
                <a:gd name="T87" fmla="*/ 22 h 76"/>
                <a:gd name="T88" fmla="*/ 564 w 737"/>
                <a:gd name="T89" fmla="*/ 5 h 76"/>
                <a:gd name="T90" fmla="*/ 571 w 737"/>
                <a:gd name="T91" fmla="*/ 45 h 76"/>
                <a:gd name="T92" fmla="*/ 581 w 737"/>
                <a:gd name="T93" fmla="*/ 64 h 76"/>
                <a:gd name="T94" fmla="*/ 594 w 737"/>
                <a:gd name="T95" fmla="*/ 39 h 76"/>
                <a:gd name="T96" fmla="*/ 627 w 737"/>
                <a:gd name="T97" fmla="*/ 64 h 76"/>
                <a:gd name="T98" fmla="*/ 593 w 737"/>
                <a:gd name="T99" fmla="*/ 64 h 76"/>
                <a:gd name="T100" fmla="*/ 641 w 737"/>
                <a:gd name="T101" fmla="*/ 2 h 76"/>
                <a:gd name="T102" fmla="*/ 674 w 737"/>
                <a:gd name="T103" fmla="*/ 27 h 76"/>
                <a:gd name="T104" fmla="*/ 686 w 737"/>
                <a:gd name="T105" fmla="*/ 64 h 76"/>
                <a:gd name="T106" fmla="*/ 654 w 737"/>
                <a:gd name="T107" fmla="*/ 39 h 76"/>
                <a:gd name="T108" fmla="*/ 700 w 737"/>
                <a:gd name="T109" fmla="*/ 64 h 76"/>
                <a:gd name="T110" fmla="*/ 737 w 737"/>
                <a:gd name="T111" fmla="*/ 14 h 76"/>
                <a:gd name="T112" fmla="*/ 700 w 737"/>
                <a:gd name="T11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7" h="76">
                  <a:moveTo>
                    <a:pt x="0" y="6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64"/>
                    <a:pt x="13" y="64"/>
                    <a:pt x="13" y="64"/>
                  </a:cubicBezTo>
                  <a:lnTo>
                    <a:pt x="0" y="64"/>
                  </a:lnTo>
                  <a:close/>
                  <a:moveTo>
                    <a:pt x="54" y="6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54" y="64"/>
                  </a:lnTo>
                  <a:close/>
                  <a:moveTo>
                    <a:pt x="74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74" y="38"/>
                  </a:lnTo>
                  <a:close/>
                  <a:moveTo>
                    <a:pt x="153" y="76"/>
                  </a:moveTo>
                  <a:cubicBezTo>
                    <a:pt x="153" y="64"/>
                    <a:pt x="153" y="64"/>
                    <a:pt x="153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76"/>
                    <a:pt x="165" y="76"/>
                    <a:pt x="165" y="76"/>
                  </a:cubicBezTo>
                  <a:lnTo>
                    <a:pt x="153" y="76"/>
                  </a:lnTo>
                  <a:close/>
                  <a:moveTo>
                    <a:pt x="175" y="64"/>
                  </a:moveTo>
                  <a:cubicBezTo>
                    <a:pt x="175" y="2"/>
                    <a:pt x="175" y="2"/>
                    <a:pt x="175" y="2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64"/>
                    <a:pt x="188" y="64"/>
                    <a:pt x="188" y="64"/>
                  </a:cubicBezTo>
                  <a:lnTo>
                    <a:pt x="175" y="64"/>
                  </a:lnTo>
                  <a:close/>
                  <a:moveTo>
                    <a:pt x="234" y="64"/>
                  </a:moveTo>
                  <a:cubicBezTo>
                    <a:pt x="234" y="2"/>
                    <a:pt x="234" y="2"/>
                    <a:pt x="234" y="2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71" y="2"/>
                    <a:pt x="277" y="9"/>
                    <a:pt x="277" y="21"/>
                  </a:cubicBezTo>
                  <a:cubicBezTo>
                    <a:pt x="277" y="33"/>
                    <a:pt x="271" y="41"/>
                    <a:pt x="260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64"/>
                    <a:pt x="247" y="64"/>
                    <a:pt x="247" y="64"/>
                  </a:cubicBezTo>
                  <a:lnTo>
                    <a:pt x="234" y="64"/>
                  </a:lnTo>
                  <a:close/>
                  <a:moveTo>
                    <a:pt x="247" y="29"/>
                  </a:moveTo>
                  <a:cubicBezTo>
                    <a:pt x="258" y="29"/>
                    <a:pt x="258" y="29"/>
                    <a:pt x="258" y="29"/>
                  </a:cubicBezTo>
                  <a:cubicBezTo>
                    <a:pt x="261" y="29"/>
                    <a:pt x="264" y="26"/>
                    <a:pt x="264" y="21"/>
                  </a:cubicBezTo>
                  <a:cubicBezTo>
                    <a:pt x="264" y="16"/>
                    <a:pt x="261" y="13"/>
                    <a:pt x="258" y="13"/>
                  </a:cubicBezTo>
                  <a:cubicBezTo>
                    <a:pt x="247" y="13"/>
                    <a:pt x="247" y="13"/>
                    <a:pt x="247" y="13"/>
                  </a:cubicBezTo>
                  <a:lnTo>
                    <a:pt x="247" y="29"/>
                  </a:lnTo>
                  <a:close/>
                  <a:moveTo>
                    <a:pt x="332" y="43"/>
                  </a:moveTo>
                  <a:cubicBezTo>
                    <a:pt x="332" y="50"/>
                    <a:pt x="330" y="55"/>
                    <a:pt x="326" y="59"/>
                  </a:cubicBezTo>
                  <a:cubicBezTo>
                    <a:pt x="321" y="63"/>
                    <a:pt x="316" y="65"/>
                    <a:pt x="309" y="65"/>
                  </a:cubicBezTo>
                  <a:cubicBezTo>
                    <a:pt x="302" y="65"/>
                    <a:pt x="296" y="63"/>
                    <a:pt x="292" y="59"/>
                  </a:cubicBezTo>
                  <a:cubicBezTo>
                    <a:pt x="288" y="55"/>
                    <a:pt x="286" y="49"/>
                    <a:pt x="286" y="4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8"/>
                    <a:pt x="294" y="0"/>
                    <a:pt x="309" y="0"/>
                  </a:cubicBezTo>
                  <a:cubicBezTo>
                    <a:pt x="323" y="0"/>
                    <a:pt x="332" y="9"/>
                    <a:pt x="332" y="23"/>
                  </a:cubicBezTo>
                  <a:cubicBezTo>
                    <a:pt x="332" y="43"/>
                    <a:pt x="332" y="43"/>
                    <a:pt x="332" y="43"/>
                  </a:cubicBezTo>
                  <a:close/>
                  <a:moveTo>
                    <a:pt x="319" y="22"/>
                  </a:moveTo>
                  <a:cubicBezTo>
                    <a:pt x="319" y="17"/>
                    <a:pt x="316" y="13"/>
                    <a:pt x="309" y="13"/>
                  </a:cubicBezTo>
                  <a:cubicBezTo>
                    <a:pt x="302" y="13"/>
                    <a:pt x="298" y="17"/>
                    <a:pt x="298" y="22"/>
                  </a:cubicBezTo>
                  <a:cubicBezTo>
                    <a:pt x="298" y="43"/>
                    <a:pt x="298" y="43"/>
                    <a:pt x="298" y="43"/>
                  </a:cubicBezTo>
                  <a:cubicBezTo>
                    <a:pt x="298" y="49"/>
                    <a:pt x="302" y="53"/>
                    <a:pt x="309" y="53"/>
                  </a:cubicBezTo>
                  <a:cubicBezTo>
                    <a:pt x="316" y="53"/>
                    <a:pt x="319" y="49"/>
                    <a:pt x="319" y="43"/>
                  </a:cubicBezTo>
                  <a:lnTo>
                    <a:pt x="319" y="22"/>
                  </a:lnTo>
                  <a:close/>
                  <a:moveTo>
                    <a:pt x="345" y="64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8" y="2"/>
                    <a:pt x="398" y="2"/>
                    <a:pt x="398" y="2"/>
                  </a:cubicBezTo>
                  <a:cubicBezTo>
                    <a:pt x="398" y="64"/>
                    <a:pt x="398" y="64"/>
                    <a:pt x="398" y="64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86" y="26"/>
                    <a:pt x="386" y="26"/>
                    <a:pt x="386" y="26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7" y="64"/>
                    <a:pt x="357" y="64"/>
                    <a:pt x="357" y="64"/>
                  </a:cubicBezTo>
                  <a:lnTo>
                    <a:pt x="345" y="64"/>
                  </a:lnTo>
                  <a:close/>
                  <a:moveTo>
                    <a:pt x="406" y="51"/>
                  </a:moveTo>
                  <a:cubicBezTo>
                    <a:pt x="410" y="51"/>
                    <a:pt x="413" y="50"/>
                    <a:pt x="414" y="47"/>
                  </a:cubicBezTo>
                  <a:cubicBezTo>
                    <a:pt x="416" y="44"/>
                    <a:pt x="416" y="39"/>
                    <a:pt x="416" y="30"/>
                  </a:cubicBezTo>
                  <a:cubicBezTo>
                    <a:pt x="416" y="2"/>
                    <a:pt x="416" y="2"/>
                    <a:pt x="416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442" y="14"/>
                    <a:pt x="442" y="14"/>
                    <a:pt x="442" y="14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33"/>
                    <a:pt x="428" y="33"/>
                    <a:pt x="428" y="33"/>
                  </a:cubicBezTo>
                  <a:cubicBezTo>
                    <a:pt x="428" y="54"/>
                    <a:pt x="421" y="64"/>
                    <a:pt x="406" y="64"/>
                  </a:cubicBezTo>
                  <a:cubicBezTo>
                    <a:pt x="406" y="51"/>
                    <a:pt x="406" y="51"/>
                    <a:pt x="406" y="51"/>
                  </a:cubicBezTo>
                  <a:close/>
                  <a:moveTo>
                    <a:pt x="469" y="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82" y="2"/>
                    <a:pt x="482" y="2"/>
                    <a:pt x="482" y="2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503" y="2"/>
                    <a:pt x="503" y="2"/>
                    <a:pt x="503" y="2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27"/>
                    <a:pt x="502" y="27"/>
                    <a:pt x="502" y="27"/>
                  </a:cubicBezTo>
                  <a:cubicBezTo>
                    <a:pt x="481" y="64"/>
                    <a:pt x="481" y="64"/>
                    <a:pt x="481" y="64"/>
                  </a:cubicBezTo>
                  <a:lnTo>
                    <a:pt x="469" y="64"/>
                  </a:lnTo>
                  <a:close/>
                  <a:moveTo>
                    <a:pt x="538" y="63"/>
                  </a:moveTo>
                  <a:cubicBezTo>
                    <a:pt x="531" y="60"/>
                    <a:pt x="526" y="53"/>
                    <a:pt x="52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9"/>
                    <a:pt x="543" y="52"/>
                    <a:pt x="549" y="52"/>
                  </a:cubicBezTo>
                  <a:cubicBezTo>
                    <a:pt x="555" y="52"/>
                    <a:pt x="558" y="50"/>
                    <a:pt x="558" y="45"/>
                  </a:cubicBezTo>
                  <a:cubicBezTo>
                    <a:pt x="558" y="41"/>
                    <a:pt x="555" y="38"/>
                    <a:pt x="549" y="38"/>
                  </a:cubicBezTo>
                  <a:cubicBezTo>
                    <a:pt x="542" y="38"/>
                    <a:pt x="542" y="38"/>
                    <a:pt x="542" y="38"/>
                  </a:cubicBezTo>
                  <a:cubicBezTo>
                    <a:pt x="542" y="27"/>
                    <a:pt x="542" y="27"/>
                    <a:pt x="542" y="27"/>
                  </a:cubicBezTo>
                  <a:cubicBezTo>
                    <a:pt x="549" y="27"/>
                    <a:pt x="549" y="27"/>
                    <a:pt x="549" y="27"/>
                  </a:cubicBezTo>
                  <a:cubicBezTo>
                    <a:pt x="552" y="27"/>
                    <a:pt x="553" y="26"/>
                    <a:pt x="554" y="25"/>
                  </a:cubicBezTo>
                  <a:cubicBezTo>
                    <a:pt x="556" y="24"/>
                    <a:pt x="556" y="22"/>
                    <a:pt x="556" y="20"/>
                  </a:cubicBezTo>
                  <a:cubicBezTo>
                    <a:pt x="556" y="17"/>
                    <a:pt x="556" y="16"/>
                    <a:pt x="554" y="15"/>
                  </a:cubicBezTo>
                  <a:cubicBezTo>
                    <a:pt x="553" y="13"/>
                    <a:pt x="551" y="13"/>
                    <a:pt x="549" y="13"/>
                  </a:cubicBezTo>
                  <a:cubicBezTo>
                    <a:pt x="544" y="13"/>
                    <a:pt x="540" y="15"/>
                    <a:pt x="540" y="22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15"/>
                    <a:pt x="530" y="9"/>
                    <a:pt x="534" y="5"/>
                  </a:cubicBezTo>
                  <a:cubicBezTo>
                    <a:pt x="538" y="2"/>
                    <a:pt x="543" y="0"/>
                    <a:pt x="549" y="0"/>
                  </a:cubicBezTo>
                  <a:cubicBezTo>
                    <a:pt x="555" y="0"/>
                    <a:pt x="560" y="1"/>
                    <a:pt x="564" y="5"/>
                  </a:cubicBezTo>
                  <a:cubicBezTo>
                    <a:pt x="568" y="9"/>
                    <a:pt x="570" y="13"/>
                    <a:pt x="570" y="19"/>
                  </a:cubicBezTo>
                  <a:cubicBezTo>
                    <a:pt x="570" y="24"/>
                    <a:pt x="567" y="29"/>
                    <a:pt x="563" y="32"/>
                  </a:cubicBezTo>
                  <a:cubicBezTo>
                    <a:pt x="568" y="35"/>
                    <a:pt x="571" y="39"/>
                    <a:pt x="571" y="45"/>
                  </a:cubicBezTo>
                  <a:cubicBezTo>
                    <a:pt x="571" y="57"/>
                    <a:pt x="563" y="65"/>
                    <a:pt x="549" y="65"/>
                  </a:cubicBezTo>
                  <a:cubicBezTo>
                    <a:pt x="545" y="65"/>
                    <a:pt x="541" y="65"/>
                    <a:pt x="538" y="63"/>
                  </a:cubicBezTo>
                  <a:moveTo>
                    <a:pt x="581" y="64"/>
                  </a:moveTo>
                  <a:cubicBezTo>
                    <a:pt x="581" y="2"/>
                    <a:pt x="581" y="2"/>
                    <a:pt x="581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39"/>
                    <a:pt x="594" y="39"/>
                    <a:pt x="594" y="39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627" y="2"/>
                    <a:pt x="627" y="2"/>
                    <a:pt x="627" y="2"/>
                  </a:cubicBezTo>
                  <a:cubicBezTo>
                    <a:pt x="627" y="64"/>
                    <a:pt x="627" y="64"/>
                    <a:pt x="627" y="64"/>
                  </a:cubicBezTo>
                  <a:cubicBezTo>
                    <a:pt x="614" y="64"/>
                    <a:pt x="614" y="64"/>
                    <a:pt x="614" y="64"/>
                  </a:cubicBezTo>
                  <a:cubicBezTo>
                    <a:pt x="614" y="27"/>
                    <a:pt x="614" y="27"/>
                    <a:pt x="614" y="27"/>
                  </a:cubicBezTo>
                  <a:cubicBezTo>
                    <a:pt x="593" y="64"/>
                    <a:pt x="593" y="64"/>
                    <a:pt x="593" y="64"/>
                  </a:cubicBezTo>
                  <a:lnTo>
                    <a:pt x="581" y="64"/>
                  </a:lnTo>
                  <a:close/>
                  <a:moveTo>
                    <a:pt x="641" y="64"/>
                  </a:moveTo>
                  <a:cubicBezTo>
                    <a:pt x="641" y="2"/>
                    <a:pt x="641" y="2"/>
                    <a:pt x="641" y="2"/>
                  </a:cubicBezTo>
                  <a:cubicBezTo>
                    <a:pt x="654" y="2"/>
                    <a:pt x="654" y="2"/>
                    <a:pt x="654" y="2"/>
                  </a:cubicBezTo>
                  <a:cubicBezTo>
                    <a:pt x="654" y="27"/>
                    <a:pt x="654" y="27"/>
                    <a:pt x="654" y="27"/>
                  </a:cubicBezTo>
                  <a:cubicBezTo>
                    <a:pt x="674" y="27"/>
                    <a:pt x="674" y="27"/>
                    <a:pt x="674" y="27"/>
                  </a:cubicBezTo>
                  <a:cubicBezTo>
                    <a:pt x="674" y="2"/>
                    <a:pt x="674" y="2"/>
                    <a:pt x="674" y="2"/>
                  </a:cubicBezTo>
                  <a:cubicBezTo>
                    <a:pt x="686" y="2"/>
                    <a:pt x="686" y="2"/>
                    <a:pt x="686" y="2"/>
                  </a:cubicBezTo>
                  <a:cubicBezTo>
                    <a:pt x="686" y="64"/>
                    <a:pt x="686" y="64"/>
                    <a:pt x="686" y="64"/>
                  </a:cubicBezTo>
                  <a:cubicBezTo>
                    <a:pt x="674" y="64"/>
                    <a:pt x="674" y="64"/>
                    <a:pt x="674" y="64"/>
                  </a:cubicBezTo>
                  <a:cubicBezTo>
                    <a:pt x="674" y="39"/>
                    <a:pt x="674" y="39"/>
                    <a:pt x="674" y="39"/>
                  </a:cubicBezTo>
                  <a:cubicBezTo>
                    <a:pt x="654" y="39"/>
                    <a:pt x="654" y="39"/>
                    <a:pt x="654" y="39"/>
                  </a:cubicBezTo>
                  <a:cubicBezTo>
                    <a:pt x="654" y="64"/>
                    <a:pt x="654" y="64"/>
                    <a:pt x="654" y="64"/>
                  </a:cubicBezTo>
                  <a:lnTo>
                    <a:pt x="641" y="64"/>
                  </a:lnTo>
                  <a:close/>
                  <a:moveTo>
                    <a:pt x="700" y="64"/>
                  </a:moveTo>
                  <a:cubicBezTo>
                    <a:pt x="700" y="2"/>
                    <a:pt x="700" y="2"/>
                    <a:pt x="700" y="2"/>
                  </a:cubicBezTo>
                  <a:cubicBezTo>
                    <a:pt x="737" y="2"/>
                    <a:pt x="737" y="2"/>
                    <a:pt x="737" y="2"/>
                  </a:cubicBezTo>
                  <a:cubicBezTo>
                    <a:pt x="737" y="14"/>
                    <a:pt x="737" y="14"/>
                    <a:pt x="737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64"/>
                    <a:pt x="713" y="64"/>
                    <a:pt x="713" y="64"/>
                  </a:cubicBezTo>
                  <a:lnTo>
                    <a:pt x="700" y="64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hlinkClick r:id="rId3"/>
            </p:cNvPr>
            <p:cNvSpPr>
              <a:spLocks/>
            </p:cNvSpPr>
            <p:nvPr/>
          </p:nvSpPr>
          <p:spPr bwMode="auto">
            <a:xfrm>
              <a:off x="841375" y="403226"/>
              <a:ext cx="142875" cy="587375"/>
            </a:xfrm>
            <a:custGeom>
              <a:avLst/>
              <a:gdLst>
                <a:gd name="T0" fmla="*/ 0 w 90"/>
                <a:gd name="T1" fmla="*/ 0 h 370"/>
                <a:gd name="T2" fmla="*/ 0 w 90"/>
                <a:gd name="T3" fmla="*/ 370 h 370"/>
                <a:gd name="T4" fmla="*/ 90 w 90"/>
                <a:gd name="T5" fmla="*/ 370 h 370"/>
                <a:gd name="T6" fmla="*/ 90 w 90"/>
                <a:gd name="T7" fmla="*/ 86 h 370"/>
                <a:gd name="T8" fmla="*/ 0 w 90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70">
                  <a:moveTo>
                    <a:pt x="0" y="0"/>
                  </a:moveTo>
                  <a:lnTo>
                    <a:pt x="0" y="370"/>
                  </a:lnTo>
                  <a:lnTo>
                    <a:pt x="90" y="370"/>
                  </a:lnTo>
                  <a:lnTo>
                    <a:pt x="9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619125" y="276226"/>
              <a:ext cx="198438" cy="311150"/>
            </a:xfrm>
            <a:custGeom>
              <a:avLst/>
              <a:gdLst>
                <a:gd name="T0" fmla="*/ 125 w 125"/>
                <a:gd name="T1" fmla="*/ 196 h 196"/>
                <a:gd name="T2" fmla="*/ 125 w 125"/>
                <a:gd name="T3" fmla="*/ 61 h 196"/>
                <a:gd name="T4" fmla="*/ 58 w 125"/>
                <a:gd name="T5" fmla="*/ 0 h 196"/>
                <a:gd name="T6" fmla="*/ 0 w 125"/>
                <a:gd name="T7" fmla="*/ 77 h 196"/>
                <a:gd name="T8" fmla="*/ 125 w 125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96">
                  <a:moveTo>
                    <a:pt x="125" y="196"/>
                  </a:moveTo>
                  <a:lnTo>
                    <a:pt x="125" y="61"/>
                  </a:lnTo>
                  <a:lnTo>
                    <a:pt x="58" y="0"/>
                  </a:lnTo>
                  <a:lnTo>
                    <a:pt x="0" y="77"/>
                  </a:lnTo>
                  <a:lnTo>
                    <a:pt x="125" y="196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hlinkClick r:id="rId3"/>
            </p:cNvPr>
            <p:cNvSpPr>
              <a:spLocks/>
            </p:cNvSpPr>
            <p:nvPr/>
          </p:nvSpPr>
          <p:spPr bwMode="auto">
            <a:xfrm>
              <a:off x="539750" y="641351"/>
              <a:ext cx="144463" cy="592138"/>
            </a:xfrm>
            <a:custGeom>
              <a:avLst/>
              <a:gdLst>
                <a:gd name="T0" fmla="*/ 91 w 91"/>
                <a:gd name="T1" fmla="*/ 373 h 373"/>
                <a:gd name="T2" fmla="*/ 91 w 91"/>
                <a:gd name="T3" fmla="*/ 0 h 373"/>
                <a:gd name="T4" fmla="*/ 0 w 91"/>
                <a:gd name="T5" fmla="*/ 0 h 373"/>
                <a:gd name="T6" fmla="*/ 0 w 91"/>
                <a:gd name="T7" fmla="*/ 288 h 373"/>
                <a:gd name="T8" fmla="*/ 91 w 91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3">
                  <a:moveTo>
                    <a:pt x="91" y="373"/>
                  </a:moveTo>
                  <a:lnTo>
                    <a:pt x="91" y="0"/>
                  </a:lnTo>
                  <a:lnTo>
                    <a:pt x="0" y="0"/>
                  </a:lnTo>
                  <a:lnTo>
                    <a:pt x="0" y="288"/>
                  </a:lnTo>
                  <a:lnTo>
                    <a:pt x="91" y="373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hlinkClick r:id="rId3"/>
            </p:cNvPr>
            <p:cNvSpPr>
              <a:spLocks/>
            </p:cNvSpPr>
            <p:nvPr/>
          </p:nvSpPr>
          <p:spPr bwMode="auto">
            <a:xfrm>
              <a:off x="711200" y="1049338"/>
              <a:ext cx="195263" cy="311150"/>
            </a:xfrm>
            <a:custGeom>
              <a:avLst/>
              <a:gdLst>
                <a:gd name="T0" fmla="*/ 0 w 123"/>
                <a:gd name="T1" fmla="*/ 0 h 196"/>
                <a:gd name="T2" fmla="*/ 0 w 123"/>
                <a:gd name="T3" fmla="*/ 135 h 196"/>
                <a:gd name="T4" fmla="*/ 64 w 123"/>
                <a:gd name="T5" fmla="*/ 196 h 196"/>
                <a:gd name="T6" fmla="*/ 123 w 123"/>
                <a:gd name="T7" fmla="*/ 116 h 196"/>
                <a:gd name="T8" fmla="*/ 0 w 123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6">
                  <a:moveTo>
                    <a:pt x="0" y="0"/>
                  </a:moveTo>
                  <a:lnTo>
                    <a:pt x="0" y="135"/>
                  </a:lnTo>
                  <a:lnTo>
                    <a:pt x="64" y="196"/>
                  </a:lnTo>
                  <a:lnTo>
                    <a:pt x="12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5" name="Прямая соединительная линия 4"/>
          <p:cNvCxnSpPr/>
          <p:nvPr userDrawn="1"/>
        </p:nvCxnSpPr>
        <p:spPr>
          <a:xfrm>
            <a:off x="1080000" y="4428000"/>
            <a:ext cx="0" cy="220578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стр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1" y="360000"/>
            <a:ext cx="7200000" cy="4320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90000"/>
              </a:lnSpc>
              <a:defRPr sz="34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 1 </a:t>
            </a:r>
            <a:r>
              <a:rPr lang="ru-RU" dirty="0" err="1"/>
              <a:t>стр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008000"/>
            <a:ext cx="9576000" cy="6192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8280000" y="360000"/>
            <a:ext cx="2016000" cy="525548"/>
            <a:chOff x="539750" y="276226"/>
            <a:chExt cx="4159251" cy="1084262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281113" y="684213"/>
              <a:ext cx="3417888" cy="369888"/>
            </a:xfrm>
            <a:custGeom>
              <a:avLst/>
              <a:gdLst>
                <a:gd name="T0" fmla="*/ 13 w 737"/>
                <a:gd name="T1" fmla="*/ 2 h 76"/>
                <a:gd name="T2" fmla="*/ 33 w 737"/>
                <a:gd name="T3" fmla="*/ 2 h 76"/>
                <a:gd name="T4" fmla="*/ 33 w 737"/>
                <a:gd name="T5" fmla="*/ 64 h 76"/>
                <a:gd name="T6" fmla="*/ 13 w 737"/>
                <a:gd name="T7" fmla="*/ 64 h 76"/>
                <a:gd name="T8" fmla="*/ 54 w 737"/>
                <a:gd name="T9" fmla="*/ 59 h 76"/>
                <a:gd name="T10" fmla="*/ 106 w 737"/>
                <a:gd name="T11" fmla="*/ 59 h 76"/>
                <a:gd name="T12" fmla="*/ 88 w 737"/>
                <a:gd name="T13" fmla="*/ 50 h 76"/>
                <a:gd name="T14" fmla="*/ 54 w 737"/>
                <a:gd name="T15" fmla="*/ 64 h 76"/>
                <a:gd name="T16" fmla="*/ 80 w 737"/>
                <a:gd name="T17" fmla="*/ 20 h 76"/>
                <a:gd name="T18" fmla="*/ 153 w 737"/>
                <a:gd name="T19" fmla="*/ 64 h 76"/>
                <a:gd name="T20" fmla="*/ 127 w 737"/>
                <a:gd name="T21" fmla="*/ 2 h 76"/>
                <a:gd name="T22" fmla="*/ 146 w 737"/>
                <a:gd name="T23" fmla="*/ 2 h 76"/>
                <a:gd name="T24" fmla="*/ 165 w 737"/>
                <a:gd name="T25" fmla="*/ 52 h 76"/>
                <a:gd name="T26" fmla="*/ 175 w 737"/>
                <a:gd name="T27" fmla="*/ 64 h 76"/>
                <a:gd name="T28" fmla="*/ 220 w 737"/>
                <a:gd name="T29" fmla="*/ 64 h 76"/>
                <a:gd name="T30" fmla="*/ 188 w 737"/>
                <a:gd name="T31" fmla="*/ 14 h 76"/>
                <a:gd name="T32" fmla="*/ 234 w 737"/>
                <a:gd name="T33" fmla="*/ 64 h 76"/>
                <a:gd name="T34" fmla="*/ 277 w 737"/>
                <a:gd name="T35" fmla="*/ 21 h 76"/>
                <a:gd name="T36" fmla="*/ 247 w 737"/>
                <a:gd name="T37" fmla="*/ 64 h 76"/>
                <a:gd name="T38" fmla="*/ 258 w 737"/>
                <a:gd name="T39" fmla="*/ 29 h 76"/>
                <a:gd name="T40" fmla="*/ 247 w 737"/>
                <a:gd name="T41" fmla="*/ 13 h 76"/>
                <a:gd name="T42" fmla="*/ 326 w 737"/>
                <a:gd name="T43" fmla="*/ 59 h 76"/>
                <a:gd name="T44" fmla="*/ 286 w 737"/>
                <a:gd name="T45" fmla="*/ 43 h 76"/>
                <a:gd name="T46" fmla="*/ 332 w 737"/>
                <a:gd name="T47" fmla="*/ 23 h 76"/>
                <a:gd name="T48" fmla="*/ 309 w 737"/>
                <a:gd name="T49" fmla="*/ 13 h 76"/>
                <a:gd name="T50" fmla="*/ 309 w 737"/>
                <a:gd name="T51" fmla="*/ 53 h 76"/>
                <a:gd name="T52" fmla="*/ 345 w 737"/>
                <a:gd name="T53" fmla="*/ 64 h 76"/>
                <a:gd name="T54" fmla="*/ 372 w 737"/>
                <a:gd name="T55" fmla="*/ 28 h 76"/>
                <a:gd name="T56" fmla="*/ 398 w 737"/>
                <a:gd name="T57" fmla="*/ 64 h 76"/>
                <a:gd name="T58" fmla="*/ 375 w 737"/>
                <a:gd name="T59" fmla="*/ 45 h 76"/>
                <a:gd name="T60" fmla="*/ 357 w 737"/>
                <a:gd name="T61" fmla="*/ 64 h 76"/>
                <a:gd name="T62" fmla="*/ 414 w 737"/>
                <a:gd name="T63" fmla="*/ 47 h 76"/>
                <a:gd name="T64" fmla="*/ 454 w 737"/>
                <a:gd name="T65" fmla="*/ 2 h 76"/>
                <a:gd name="T66" fmla="*/ 442 w 737"/>
                <a:gd name="T67" fmla="*/ 14 h 76"/>
                <a:gd name="T68" fmla="*/ 406 w 737"/>
                <a:gd name="T69" fmla="*/ 64 h 76"/>
                <a:gd name="T70" fmla="*/ 469 w 737"/>
                <a:gd name="T71" fmla="*/ 2 h 76"/>
                <a:gd name="T72" fmla="*/ 503 w 737"/>
                <a:gd name="T73" fmla="*/ 2 h 76"/>
                <a:gd name="T74" fmla="*/ 502 w 737"/>
                <a:gd name="T75" fmla="*/ 64 h 76"/>
                <a:gd name="T76" fmla="*/ 469 w 737"/>
                <a:gd name="T77" fmla="*/ 64 h 76"/>
                <a:gd name="T78" fmla="*/ 539 w 737"/>
                <a:gd name="T79" fmla="*/ 43 h 76"/>
                <a:gd name="T80" fmla="*/ 549 w 737"/>
                <a:gd name="T81" fmla="*/ 38 h 76"/>
                <a:gd name="T82" fmla="*/ 549 w 737"/>
                <a:gd name="T83" fmla="*/ 27 h 76"/>
                <a:gd name="T84" fmla="*/ 554 w 737"/>
                <a:gd name="T85" fmla="*/ 15 h 76"/>
                <a:gd name="T86" fmla="*/ 528 w 737"/>
                <a:gd name="T87" fmla="*/ 22 h 76"/>
                <a:gd name="T88" fmla="*/ 564 w 737"/>
                <a:gd name="T89" fmla="*/ 5 h 76"/>
                <a:gd name="T90" fmla="*/ 571 w 737"/>
                <a:gd name="T91" fmla="*/ 45 h 76"/>
                <a:gd name="T92" fmla="*/ 581 w 737"/>
                <a:gd name="T93" fmla="*/ 64 h 76"/>
                <a:gd name="T94" fmla="*/ 594 w 737"/>
                <a:gd name="T95" fmla="*/ 39 h 76"/>
                <a:gd name="T96" fmla="*/ 627 w 737"/>
                <a:gd name="T97" fmla="*/ 64 h 76"/>
                <a:gd name="T98" fmla="*/ 593 w 737"/>
                <a:gd name="T99" fmla="*/ 64 h 76"/>
                <a:gd name="T100" fmla="*/ 641 w 737"/>
                <a:gd name="T101" fmla="*/ 2 h 76"/>
                <a:gd name="T102" fmla="*/ 674 w 737"/>
                <a:gd name="T103" fmla="*/ 27 h 76"/>
                <a:gd name="T104" fmla="*/ 686 w 737"/>
                <a:gd name="T105" fmla="*/ 64 h 76"/>
                <a:gd name="T106" fmla="*/ 654 w 737"/>
                <a:gd name="T107" fmla="*/ 39 h 76"/>
                <a:gd name="T108" fmla="*/ 700 w 737"/>
                <a:gd name="T109" fmla="*/ 64 h 76"/>
                <a:gd name="T110" fmla="*/ 737 w 737"/>
                <a:gd name="T111" fmla="*/ 14 h 76"/>
                <a:gd name="T112" fmla="*/ 700 w 737"/>
                <a:gd name="T11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7" h="76">
                  <a:moveTo>
                    <a:pt x="0" y="6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64"/>
                    <a:pt x="13" y="64"/>
                    <a:pt x="13" y="64"/>
                  </a:cubicBezTo>
                  <a:lnTo>
                    <a:pt x="0" y="64"/>
                  </a:lnTo>
                  <a:close/>
                  <a:moveTo>
                    <a:pt x="54" y="6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54" y="64"/>
                  </a:lnTo>
                  <a:close/>
                  <a:moveTo>
                    <a:pt x="74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74" y="38"/>
                  </a:lnTo>
                  <a:close/>
                  <a:moveTo>
                    <a:pt x="153" y="76"/>
                  </a:moveTo>
                  <a:cubicBezTo>
                    <a:pt x="153" y="64"/>
                    <a:pt x="153" y="64"/>
                    <a:pt x="153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76"/>
                    <a:pt x="165" y="76"/>
                    <a:pt x="165" y="76"/>
                  </a:cubicBezTo>
                  <a:lnTo>
                    <a:pt x="153" y="76"/>
                  </a:lnTo>
                  <a:close/>
                  <a:moveTo>
                    <a:pt x="175" y="64"/>
                  </a:moveTo>
                  <a:cubicBezTo>
                    <a:pt x="175" y="2"/>
                    <a:pt x="175" y="2"/>
                    <a:pt x="175" y="2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64"/>
                    <a:pt x="188" y="64"/>
                    <a:pt x="188" y="64"/>
                  </a:cubicBezTo>
                  <a:lnTo>
                    <a:pt x="175" y="64"/>
                  </a:lnTo>
                  <a:close/>
                  <a:moveTo>
                    <a:pt x="234" y="64"/>
                  </a:moveTo>
                  <a:cubicBezTo>
                    <a:pt x="234" y="2"/>
                    <a:pt x="234" y="2"/>
                    <a:pt x="234" y="2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71" y="2"/>
                    <a:pt x="277" y="9"/>
                    <a:pt x="277" y="21"/>
                  </a:cubicBezTo>
                  <a:cubicBezTo>
                    <a:pt x="277" y="33"/>
                    <a:pt x="271" y="41"/>
                    <a:pt x="260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64"/>
                    <a:pt x="247" y="64"/>
                    <a:pt x="247" y="64"/>
                  </a:cubicBezTo>
                  <a:lnTo>
                    <a:pt x="234" y="64"/>
                  </a:lnTo>
                  <a:close/>
                  <a:moveTo>
                    <a:pt x="247" y="29"/>
                  </a:moveTo>
                  <a:cubicBezTo>
                    <a:pt x="258" y="29"/>
                    <a:pt x="258" y="29"/>
                    <a:pt x="258" y="29"/>
                  </a:cubicBezTo>
                  <a:cubicBezTo>
                    <a:pt x="261" y="29"/>
                    <a:pt x="264" y="26"/>
                    <a:pt x="264" y="21"/>
                  </a:cubicBezTo>
                  <a:cubicBezTo>
                    <a:pt x="264" y="16"/>
                    <a:pt x="261" y="13"/>
                    <a:pt x="258" y="13"/>
                  </a:cubicBezTo>
                  <a:cubicBezTo>
                    <a:pt x="247" y="13"/>
                    <a:pt x="247" y="13"/>
                    <a:pt x="247" y="13"/>
                  </a:cubicBezTo>
                  <a:lnTo>
                    <a:pt x="247" y="29"/>
                  </a:lnTo>
                  <a:close/>
                  <a:moveTo>
                    <a:pt x="332" y="43"/>
                  </a:moveTo>
                  <a:cubicBezTo>
                    <a:pt x="332" y="50"/>
                    <a:pt x="330" y="55"/>
                    <a:pt x="326" y="59"/>
                  </a:cubicBezTo>
                  <a:cubicBezTo>
                    <a:pt x="321" y="63"/>
                    <a:pt x="316" y="65"/>
                    <a:pt x="309" y="65"/>
                  </a:cubicBezTo>
                  <a:cubicBezTo>
                    <a:pt x="302" y="65"/>
                    <a:pt x="296" y="63"/>
                    <a:pt x="292" y="59"/>
                  </a:cubicBezTo>
                  <a:cubicBezTo>
                    <a:pt x="288" y="55"/>
                    <a:pt x="286" y="49"/>
                    <a:pt x="286" y="4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8"/>
                    <a:pt x="294" y="0"/>
                    <a:pt x="309" y="0"/>
                  </a:cubicBezTo>
                  <a:cubicBezTo>
                    <a:pt x="323" y="0"/>
                    <a:pt x="332" y="9"/>
                    <a:pt x="332" y="23"/>
                  </a:cubicBezTo>
                  <a:cubicBezTo>
                    <a:pt x="332" y="43"/>
                    <a:pt x="332" y="43"/>
                    <a:pt x="332" y="43"/>
                  </a:cubicBezTo>
                  <a:close/>
                  <a:moveTo>
                    <a:pt x="319" y="22"/>
                  </a:moveTo>
                  <a:cubicBezTo>
                    <a:pt x="319" y="17"/>
                    <a:pt x="316" y="13"/>
                    <a:pt x="309" y="13"/>
                  </a:cubicBezTo>
                  <a:cubicBezTo>
                    <a:pt x="302" y="13"/>
                    <a:pt x="298" y="17"/>
                    <a:pt x="298" y="22"/>
                  </a:cubicBezTo>
                  <a:cubicBezTo>
                    <a:pt x="298" y="43"/>
                    <a:pt x="298" y="43"/>
                    <a:pt x="298" y="43"/>
                  </a:cubicBezTo>
                  <a:cubicBezTo>
                    <a:pt x="298" y="49"/>
                    <a:pt x="302" y="53"/>
                    <a:pt x="309" y="53"/>
                  </a:cubicBezTo>
                  <a:cubicBezTo>
                    <a:pt x="316" y="53"/>
                    <a:pt x="319" y="49"/>
                    <a:pt x="319" y="43"/>
                  </a:cubicBezTo>
                  <a:lnTo>
                    <a:pt x="319" y="22"/>
                  </a:lnTo>
                  <a:close/>
                  <a:moveTo>
                    <a:pt x="345" y="64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8" y="2"/>
                    <a:pt x="398" y="2"/>
                    <a:pt x="398" y="2"/>
                  </a:cubicBezTo>
                  <a:cubicBezTo>
                    <a:pt x="398" y="64"/>
                    <a:pt x="398" y="64"/>
                    <a:pt x="398" y="64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86" y="26"/>
                    <a:pt x="386" y="26"/>
                    <a:pt x="386" y="26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7" y="64"/>
                    <a:pt x="357" y="64"/>
                    <a:pt x="357" y="64"/>
                  </a:cubicBezTo>
                  <a:lnTo>
                    <a:pt x="345" y="64"/>
                  </a:lnTo>
                  <a:close/>
                  <a:moveTo>
                    <a:pt x="406" y="51"/>
                  </a:moveTo>
                  <a:cubicBezTo>
                    <a:pt x="410" y="51"/>
                    <a:pt x="413" y="50"/>
                    <a:pt x="414" y="47"/>
                  </a:cubicBezTo>
                  <a:cubicBezTo>
                    <a:pt x="416" y="44"/>
                    <a:pt x="416" y="39"/>
                    <a:pt x="416" y="30"/>
                  </a:cubicBezTo>
                  <a:cubicBezTo>
                    <a:pt x="416" y="2"/>
                    <a:pt x="416" y="2"/>
                    <a:pt x="416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442" y="14"/>
                    <a:pt x="442" y="14"/>
                    <a:pt x="442" y="14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33"/>
                    <a:pt x="428" y="33"/>
                    <a:pt x="428" y="33"/>
                  </a:cubicBezTo>
                  <a:cubicBezTo>
                    <a:pt x="428" y="54"/>
                    <a:pt x="421" y="64"/>
                    <a:pt x="406" y="64"/>
                  </a:cubicBezTo>
                  <a:cubicBezTo>
                    <a:pt x="406" y="51"/>
                    <a:pt x="406" y="51"/>
                    <a:pt x="406" y="51"/>
                  </a:cubicBezTo>
                  <a:close/>
                  <a:moveTo>
                    <a:pt x="469" y="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82" y="2"/>
                    <a:pt x="482" y="2"/>
                    <a:pt x="482" y="2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503" y="2"/>
                    <a:pt x="503" y="2"/>
                    <a:pt x="503" y="2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27"/>
                    <a:pt x="502" y="27"/>
                    <a:pt x="502" y="27"/>
                  </a:cubicBezTo>
                  <a:cubicBezTo>
                    <a:pt x="481" y="64"/>
                    <a:pt x="481" y="64"/>
                    <a:pt x="481" y="64"/>
                  </a:cubicBezTo>
                  <a:lnTo>
                    <a:pt x="469" y="64"/>
                  </a:lnTo>
                  <a:close/>
                  <a:moveTo>
                    <a:pt x="538" y="63"/>
                  </a:moveTo>
                  <a:cubicBezTo>
                    <a:pt x="531" y="60"/>
                    <a:pt x="526" y="53"/>
                    <a:pt x="52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9"/>
                    <a:pt x="543" y="52"/>
                    <a:pt x="549" y="52"/>
                  </a:cubicBezTo>
                  <a:cubicBezTo>
                    <a:pt x="555" y="52"/>
                    <a:pt x="558" y="50"/>
                    <a:pt x="558" y="45"/>
                  </a:cubicBezTo>
                  <a:cubicBezTo>
                    <a:pt x="558" y="41"/>
                    <a:pt x="555" y="38"/>
                    <a:pt x="549" y="38"/>
                  </a:cubicBezTo>
                  <a:cubicBezTo>
                    <a:pt x="542" y="38"/>
                    <a:pt x="542" y="38"/>
                    <a:pt x="542" y="38"/>
                  </a:cubicBezTo>
                  <a:cubicBezTo>
                    <a:pt x="542" y="27"/>
                    <a:pt x="542" y="27"/>
                    <a:pt x="542" y="27"/>
                  </a:cubicBezTo>
                  <a:cubicBezTo>
                    <a:pt x="549" y="27"/>
                    <a:pt x="549" y="27"/>
                    <a:pt x="549" y="27"/>
                  </a:cubicBezTo>
                  <a:cubicBezTo>
                    <a:pt x="552" y="27"/>
                    <a:pt x="553" y="26"/>
                    <a:pt x="554" y="25"/>
                  </a:cubicBezTo>
                  <a:cubicBezTo>
                    <a:pt x="556" y="24"/>
                    <a:pt x="556" y="22"/>
                    <a:pt x="556" y="20"/>
                  </a:cubicBezTo>
                  <a:cubicBezTo>
                    <a:pt x="556" y="17"/>
                    <a:pt x="556" y="16"/>
                    <a:pt x="554" y="15"/>
                  </a:cubicBezTo>
                  <a:cubicBezTo>
                    <a:pt x="553" y="13"/>
                    <a:pt x="551" y="13"/>
                    <a:pt x="549" y="13"/>
                  </a:cubicBezTo>
                  <a:cubicBezTo>
                    <a:pt x="544" y="13"/>
                    <a:pt x="540" y="15"/>
                    <a:pt x="540" y="22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15"/>
                    <a:pt x="530" y="9"/>
                    <a:pt x="534" y="5"/>
                  </a:cubicBezTo>
                  <a:cubicBezTo>
                    <a:pt x="538" y="2"/>
                    <a:pt x="543" y="0"/>
                    <a:pt x="549" y="0"/>
                  </a:cubicBezTo>
                  <a:cubicBezTo>
                    <a:pt x="555" y="0"/>
                    <a:pt x="560" y="1"/>
                    <a:pt x="564" y="5"/>
                  </a:cubicBezTo>
                  <a:cubicBezTo>
                    <a:pt x="568" y="9"/>
                    <a:pt x="570" y="13"/>
                    <a:pt x="570" y="19"/>
                  </a:cubicBezTo>
                  <a:cubicBezTo>
                    <a:pt x="570" y="24"/>
                    <a:pt x="567" y="29"/>
                    <a:pt x="563" y="32"/>
                  </a:cubicBezTo>
                  <a:cubicBezTo>
                    <a:pt x="568" y="35"/>
                    <a:pt x="571" y="39"/>
                    <a:pt x="571" y="45"/>
                  </a:cubicBezTo>
                  <a:cubicBezTo>
                    <a:pt x="571" y="57"/>
                    <a:pt x="563" y="65"/>
                    <a:pt x="549" y="65"/>
                  </a:cubicBezTo>
                  <a:cubicBezTo>
                    <a:pt x="545" y="65"/>
                    <a:pt x="541" y="65"/>
                    <a:pt x="538" y="63"/>
                  </a:cubicBezTo>
                  <a:moveTo>
                    <a:pt x="581" y="64"/>
                  </a:moveTo>
                  <a:cubicBezTo>
                    <a:pt x="581" y="2"/>
                    <a:pt x="581" y="2"/>
                    <a:pt x="581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39"/>
                    <a:pt x="594" y="39"/>
                    <a:pt x="594" y="39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627" y="2"/>
                    <a:pt x="627" y="2"/>
                    <a:pt x="627" y="2"/>
                  </a:cubicBezTo>
                  <a:cubicBezTo>
                    <a:pt x="627" y="64"/>
                    <a:pt x="627" y="64"/>
                    <a:pt x="627" y="64"/>
                  </a:cubicBezTo>
                  <a:cubicBezTo>
                    <a:pt x="614" y="64"/>
                    <a:pt x="614" y="64"/>
                    <a:pt x="614" y="64"/>
                  </a:cubicBezTo>
                  <a:cubicBezTo>
                    <a:pt x="614" y="27"/>
                    <a:pt x="614" y="27"/>
                    <a:pt x="614" y="27"/>
                  </a:cubicBezTo>
                  <a:cubicBezTo>
                    <a:pt x="593" y="64"/>
                    <a:pt x="593" y="64"/>
                    <a:pt x="593" y="64"/>
                  </a:cubicBezTo>
                  <a:lnTo>
                    <a:pt x="581" y="64"/>
                  </a:lnTo>
                  <a:close/>
                  <a:moveTo>
                    <a:pt x="641" y="64"/>
                  </a:moveTo>
                  <a:cubicBezTo>
                    <a:pt x="641" y="2"/>
                    <a:pt x="641" y="2"/>
                    <a:pt x="641" y="2"/>
                  </a:cubicBezTo>
                  <a:cubicBezTo>
                    <a:pt x="654" y="2"/>
                    <a:pt x="654" y="2"/>
                    <a:pt x="654" y="2"/>
                  </a:cubicBezTo>
                  <a:cubicBezTo>
                    <a:pt x="654" y="27"/>
                    <a:pt x="654" y="27"/>
                    <a:pt x="654" y="27"/>
                  </a:cubicBezTo>
                  <a:cubicBezTo>
                    <a:pt x="674" y="27"/>
                    <a:pt x="674" y="27"/>
                    <a:pt x="674" y="27"/>
                  </a:cubicBezTo>
                  <a:cubicBezTo>
                    <a:pt x="674" y="2"/>
                    <a:pt x="674" y="2"/>
                    <a:pt x="674" y="2"/>
                  </a:cubicBezTo>
                  <a:cubicBezTo>
                    <a:pt x="686" y="2"/>
                    <a:pt x="686" y="2"/>
                    <a:pt x="686" y="2"/>
                  </a:cubicBezTo>
                  <a:cubicBezTo>
                    <a:pt x="686" y="64"/>
                    <a:pt x="686" y="64"/>
                    <a:pt x="686" y="64"/>
                  </a:cubicBezTo>
                  <a:cubicBezTo>
                    <a:pt x="674" y="64"/>
                    <a:pt x="674" y="64"/>
                    <a:pt x="674" y="64"/>
                  </a:cubicBezTo>
                  <a:cubicBezTo>
                    <a:pt x="674" y="39"/>
                    <a:pt x="674" y="39"/>
                    <a:pt x="674" y="39"/>
                  </a:cubicBezTo>
                  <a:cubicBezTo>
                    <a:pt x="654" y="39"/>
                    <a:pt x="654" y="39"/>
                    <a:pt x="654" y="39"/>
                  </a:cubicBezTo>
                  <a:cubicBezTo>
                    <a:pt x="654" y="64"/>
                    <a:pt x="654" y="64"/>
                    <a:pt x="654" y="64"/>
                  </a:cubicBezTo>
                  <a:lnTo>
                    <a:pt x="641" y="64"/>
                  </a:lnTo>
                  <a:close/>
                  <a:moveTo>
                    <a:pt x="700" y="64"/>
                  </a:moveTo>
                  <a:cubicBezTo>
                    <a:pt x="700" y="2"/>
                    <a:pt x="700" y="2"/>
                    <a:pt x="700" y="2"/>
                  </a:cubicBezTo>
                  <a:cubicBezTo>
                    <a:pt x="737" y="2"/>
                    <a:pt x="737" y="2"/>
                    <a:pt x="737" y="2"/>
                  </a:cubicBezTo>
                  <a:cubicBezTo>
                    <a:pt x="737" y="14"/>
                    <a:pt x="737" y="14"/>
                    <a:pt x="737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64"/>
                    <a:pt x="713" y="64"/>
                    <a:pt x="713" y="64"/>
                  </a:cubicBezTo>
                  <a:lnTo>
                    <a:pt x="700" y="64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841375" y="403226"/>
              <a:ext cx="142875" cy="587375"/>
            </a:xfrm>
            <a:custGeom>
              <a:avLst/>
              <a:gdLst>
                <a:gd name="T0" fmla="*/ 0 w 90"/>
                <a:gd name="T1" fmla="*/ 0 h 370"/>
                <a:gd name="T2" fmla="*/ 0 w 90"/>
                <a:gd name="T3" fmla="*/ 370 h 370"/>
                <a:gd name="T4" fmla="*/ 90 w 90"/>
                <a:gd name="T5" fmla="*/ 370 h 370"/>
                <a:gd name="T6" fmla="*/ 90 w 90"/>
                <a:gd name="T7" fmla="*/ 86 h 370"/>
                <a:gd name="T8" fmla="*/ 0 w 90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70">
                  <a:moveTo>
                    <a:pt x="0" y="0"/>
                  </a:moveTo>
                  <a:lnTo>
                    <a:pt x="0" y="370"/>
                  </a:lnTo>
                  <a:lnTo>
                    <a:pt x="90" y="370"/>
                  </a:lnTo>
                  <a:lnTo>
                    <a:pt x="9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19125" y="276226"/>
              <a:ext cx="198438" cy="311150"/>
            </a:xfrm>
            <a:custGeom>
              <a:avLst/>
              <a:gdLst>
                <a:gd name="T0" fmla="*/ 125 w 125"/>
                <a:gd name="T1" fmla="*/ 196 h 196"/>
                <a:gd name="T2" fmla="*/ 125 w 125"/>
                <a:gd name="T3" fmla="*/ 61 h 196"/>
                <a:gd name="T4" fmla="*/ 58 w 125"/>
                <a:gd name="T5" fmla="*/ 0 h 196"/>
                <a:gd name="T6" fmla="*/ 0 w 125"/>
                <a:gd name="T7" fmla="*/ 77 h 196"/>
                <a:gd name="T8" fmla="*/ 125 w 125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96">
                  <a:moveTo>
                    <a:pt x="125" y="196"/>
                  </a:moveTo>
                  <a:lnTo>
                    <a:pt x="125" y="61"/>
                  </a:lnTo>
                  <a:lnTo>
                    <a:pt x="58" y="0"/>
                  </a:lnTo>
                  <a:lnTo>
                    <a:pt x="0" y="77"/>
                  </a:lnTo>
                  <a:lnTo>
                    <a:pt x="125" y="196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39750" y="641351"/>
              <a:ext cx="144463" cy="592138"/>
            </a:xfrm>
            <a:custGeom>
              <a:avLst/>
              <a:gdLst>
                <a:gd name="T0" fmla="*/ 91 w 91"/>
                <a:gd name="T1" fmla="*/ 373 h 373"/>
                <a:gd name="T2" fmla="*/ 91 w 91"/>
                <a:gd name="T3" fmla="*/ 0 h 373"/>
                <a:gd name="T4" fmla="*/ 0 w 91"/>
                <a:gd name="T5" fmla="*/ 0 h 373"/>
                <a:gd name="T6" fmla="*/ 0 w 91"/>
                <a:gd name="T7" fmla="*/ 288 h 373"/>
                <a:gd name="T8" fmla="*/ 91 w 91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3">
                  <a:moveTo>
                    <a:pt x="91" y="373"/>
                  </a:moveTo>
                  <a:lnTo>
                    <a:pt x="91" y="0"/>
                  </a:lnTo>
                  <a:lnTo>
                    <a:pt x="0" y="0"/>
                  </a:lnTo>
                  <a:lnTo>
                    <a:pt x="0" y="288"/>
                  </a:lnTo>
                  <a:lnTo>
                    <a:pt x="91" y="373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11200" y="1049338"/>
              <a:ext cx="195263" cy="311150"/>
            </a:xfrm>
            <a:custGeom>
              <a:avLst/>
              <a:gdLst>
                <a:gd name="T0" fmla="*/ 0 w 123"/>
                <a:gd name="T1" fmla="*/ 0 h 196"/>
                <a:gd name="T2" fmla="*/ 0 w 123"/>
                <a:gd name="T3" fmla="*/ 135 h 196"/>
                <a:gd name="T4" fmla="*/ 64 w 123"/>
                <a:gd name="T5" fmla="*/ 196 h 196"/>
                <a:gd name="T6" fmla="*/ 123 w 123"/>
                <a:gd name="T7" fmla="*/ 116 h 196"/>
                <a:gd name="T8" fmla="*/ 0 w 123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6">
                  <a:moveTo>
                    <a:pt x="0" y="0"/>
                  </a:moveTo>
                  <a:lnTo>
                    <a:pt x="0" y="135"/>
                  </a:lnTo>
                  <a:lnTo>
                    <a:pt x="64" y="196"/>
                  </a:lnTo>
                  <a:lnTo>
                    <a:pt x="12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10116000" y="7200000"/>
            <a:ext cx="576000" cy="144000"/>
          </a:xfrm>
          <a:prstGeom prst="rect">
            <a:avLst/>
          </a:prstGeom>
          <a:solidFill>
            <a:srgbClr val="3FACE2"/>
          </a:solidFill>
        </p:spPr>
        <p:txBody>
          <a:bodyPr wrap="square" lIns="0" tIns="0" rIns="396000" bIns="0" rtlCol="0" anchor="ctr" anchorCtr="0">
            <a:noAutofit/>
          </a:bodyPr>
          <a:lstStyle/>
          <a:p>
            <a:pPr algn="r"/>
            <a:fld id="{81093028-D227-4B9A-BB72-B0B96CE8BE5E}" type="slidenum">
              <a:rPr lang="ru-RU" sz="10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1" y="360000"/>
            <a:ext cx="7200000" cy="9000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90000"/>
              </a:lnSpc>
              <a:defRPr sz="34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 </a:t>
            </a:r>
            <a:r>
              <a:rPr lang="ru-RU" dirty="0" err="1"/>
              <a:t>ДВе</a:t>
            </a:r>
            <a:r>
              <a:rPr lang="ru-RU" dirty="0"/>
              <a:t> строки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476000"/>
            <a:ext cx="9576000" cy="5724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grpSp>
        <p:nvGrpSpPr>
          <p:cNvPr id="16" name="Группа 15"/>
          <p:cNvGrpSpPr>
            <a:grpSpLocks noChangeAspect="1"/>
          </p:cNvGrpSpPr>
          <p:nvPr userDrawn="1"/>
        </p:nvGrpSpPr>
        <p:grpSpPr>
          <a:xfrm>
            <a:off x="8280000" y="360000"/>
            <a:ext cx="2016000" cy="525548"/>
            <a:chOff x="539750" y="276226"/>
            <a:chExt cx="4159251" cy="1084262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1281113" y="684213"/>
              <a:ext cx="3417888" cy="369888"/>
            </a:xfrm>
            <a:custGeom>
              <a:avLst/>
              <a:gdLst>
                <a:gd name="T0" fmla="*/ 13 w 737"/>
                <a:gd name="T1" fmla="*/ 2 h 76"/>
                <a:gd name="T2" fmla="*/ 33 w 737"/>
                <a:gd name="T3" fmla="*/ 2 h 76"/>
                <a:gd name="T4" fmla="*/ 33 w 737"/>
                <a:gd name="T5" fmla="*/ 64 h 76"/>
                <a:gd name="T6" fmla="*/ 13 w 737"/>
                <a:gd name="T7" fmla="*/ 64 h 76"/>
                <a:gd name="T8" fmla="*/ 54 w 737"/>
                <a:gd name="T9" fmla="*/ 59 h 76"/>
                <a:gd name="T10" fmla="*/ 106 w 737"/>
                <a:gd name="T11" fmla="*/ 59 h 76"/>
                <a:gd name="T12" fmla="*/ 88 w 737"/>
                <a:gd name="T13" fmla="*/ 50 h 76"/>
                <a:gd name="T14" fmla="*/ 54 w 737"/>
                <a:gd name="T15" fmla="*/ 64 h 76"/>
                <a:gd name="T16" fmla="*/ 80 w 737"/>
                <a:gd name="T17" fmla="*/ 20 h 76"/>
                <a:gd name="T18" fmla="*/ 153 w 737"/>
                <a:gd name="T19" fmla="*/ 64 h 76"/>
                <a:gd name="T20" fmla="*/ 127 w 737"/>
                <a:gd name="T21" fmla="*/ 2 h 76"/>
                <a:gd name="T22" fmla="*/ 146 w 737"/>
                <a:gd name="T23" fmla="*/ 2 h 76"/>
                <a:gd name="T24" fmla="*/ 165 w 737"/>
                <a:gd name="T25" fmla="*/ 52 h 76"/>
                <a:gd name="T26" fmla="*/ 175 w 737"/>
                <a:gd name="T27" fmla="*/ 64 h 76"/>
                <a:gd name="T28" fmla="*/ 220 w 737"/>
                <a:gd name="T29" fmla="*/ 64 h 76"/>
                <a:gd name="T30" fmla="*/ 188 w 737"/>
                <a:gd name="T31" fmla="*/ 14 h 76"/>
                <a:gd name="T32" fmla="*/ 234 w 737"/>
                <a:gd name="T33" fmla="*/ 64 h 76"/>
                <a:gd name="T34" fmla="*/ 277 w 737"/>
                <a:gd name="T35" fmla="*/ 21 h 76"/>
                <a:gd name="T36" fmla="*/ 247 w 737"/>
                <a:gd name="T37" fmla="*/ 64 h 76"/>
                <a:gd name="T38" fmla="*/ 258 w 737"/>
                <a:gd name="T39" fmla="*/ 29 h 76"/>
                <a:gd name="T40" fmla="*/ 247 w 737"/>
                <a:gd name="T41" fmla="*/ 13 h 76"/>
                <a:gd name="T42" fmla="*/ 326 w 737"/>
                <a:gd name="T43" fmla="*/ 59 h 76"/>
                <a:gd name="T44" fmla="*/ 286 w 737"/>
                <a:gd name="T45" fmla="*/ 43 h 76"/>
                <a:gd name="T46" fmla="*/ 332 w 737"/>
                <a:gd name="T47" fmla="*/ 23 h 76"/>
                <a:gd name="T48" fmla="*/ 309 w 737"/>
                <a:gd name="T49" fmla="*/ 13 h 76"/>
                <a:gd name="T50" fmla="*/ 309 w 737"/>
                <a:gd name="T51" fmla="*/ 53 h 76"/>
                <a:gd name="T52" fmla="*/ 345 w 737"/>
                <a:gd name="T53" fmla="*/ 64 h 76"/>
                <a:gd name="T54" fmla="*/ 372 w 737"/>
                <a:gd name="T55" fmla="*/ 28 h 76"/>
                <a:gd name="T56" fmla="*/ 398 w 737"/>
                <a:gd name="T57" fmla="*/ 64 h 76"/>
                <a:gd name="T58" fmla="*/ 375 w 737"/>
                <a:gd name="T59" fmla="*/ 45 h 76"/>
                <a:gd name="T60" fmla="*/ 357 w 737"/>
                <a:gd name="T61" fmla="*/ 64 h 76"/>
                <a:gd name="T62" fmla="*/ 414 w 737"/>
                <a:gd name="T63" fmla="*/ 47 h 76"/>
                <a:gd name="T64" fmla="*/ 454 w 737"/>
                <a:gd name="T65" fmla="*/ 2 h 76"/>
                <a:gd name="T66" fmla="*/ 442 w 737"/>
                <a:gd name="T67" fmla="*/ 14 h 76"/>
                <a:gd name="T68" fmla="*/ 406 w 737"/>
                <a:gd name="T69" fmla="*/ 64 h 76"/>
                <a:gd name="T70" fmla="*/ 469 w 737"/>
                <a:gd name="T71" fmla="*/ 2 h 76"/>
                <a:gd name="T72" fmla="*/ 503 w 737"/>
                <a:gd name="T73" fmla="*/ 2 h 76"/>
                <a:gd name="T74" fmla="*/ 502 w 737"/>
                <a:gd name="T75" fmla="*/ 64 h 76"/>
                <a:gd name="T76" fmla="*/ 469 w 737"/>
                <a:gd name="T77" fmla="*/ 64 h 76"/>
                <a:gd name="T78" fmla="*/ 539 w 737"/>
                <a:gd name="T79" fmla="*/ 43 h 76"/>
                <a:gd name="T80" fmla="*/ 549 w 737"/>
                <a:gd name="T81" fmla="*/ 38 h 76"/>
                <a:gd name="T82" fmla="*/ 549 w 737"/>
                <a:gd name="T83" fmla="*/ 27 h 76"/>
                <a:gd name="T84" fmla="*/ 554 w 737"/>
                <a:gd name="T85" fmla="*/ 15 h 76"/>
                <a:gd name="T86" fmla="*/ 528 w 737"/>
                <a:gd name="T87" fmla="*/ 22 h 76"/>
                <a:gd name="T88" fmla="*/ 564 w 737"/>
                <a:gd name="T89" fmla="*/ 5 h 76"/>
                <a:gd name="T90" fmla="*/ 571 w 737"/>
                <a:gd name="T91" fmla="*/ 45 h 76"/>
                <a:gd name="T92" fmla="*/ 581 w 737"/>
                <a:gd name="T93" fmla="*/ 64 h 76"/>
                <a:gd name="T94" fmla="*/ 594 w 737"/>
                <a:gd name="T95" fmla="*/ 39 h 76"/>
                <a:gd name="T96" fmla="*/ 627 w 737"/>
                <a:gd name="T97" fmla="*/ 64 h 76"/>
                <a:gd name="T98" fmla="*/ 593 w 737"/>
                <a:gd name="T99" fmla="*/ 64 h 76"/>
                <a:gd name="T100" fmla="*/ 641 w 737"/>
                <a:gd name="T101" fmla="*/ 2 h 76"/>
                <a:gd name="T102" fmla="*/ 674 w 737"/>
                <a:gd name="T103" fmla="*/ 27 h 76"/>
                <a:gd name="T104" fmla="*/ 686 w 737"/>
                <a:gd name="T105" fmla="*/ 64 h 76"/>
                <a:gd name="T106" fmla="*/ 654 w 737"/>
                <a:gd name="T107" fmla="*/ 39 h 76"/>
                <a:gd name="T108" fmla="*/ 700 w 737"/>
                <a:gd name="T109" fmla="*/ 64 h 76"/>
                <a:gd name="T110" fmla="*/ 737 w 737"/>
                <a:gd name="T111" fmla="*/ 14 h 76"/>
                <a:gd name="T112" fmla="*/ 700 w 737"/>
                <a:gd name="T11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7" h="76">
                  <a:moveTo>
                    <a:pt x="0" y="6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64"/>
                    <a:pt x="13" y="64"/>
                    <a:pt x="13" y="64"/>
                  </a:cubicBezTo>
                  <a:lnTo>
                    <a:pt x="0" y="64"/>
                  </a:lnTo>
                  <a:close/>
                  <a:moveTo>
                    <a:pt x="54" y="6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54" y="64"/>
                  </a:lnTo>
                  <a:close/>
                  <a:moveTo>
                    <a:pt x="74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74" y="38"/>
                  </a:lnTo>
                  <a:close/>
                  <a:moveTo>
                    <a:pt x="153" y="76"/>
                  </a:moveTo>
                  <a:cubicBezTo>
                    <a:pt x="153" y="64"/>
                    <a:pt x="153" y="64"/>
                    <a:pt x="153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76"/>
                    <a:pt x="165" y="76"/>
                    <a:pt x="165" y="76"/>
                  </a:cubicBezTo>
                  <a:lnTo>
                    <a:pt x="153" y="76"/>
                  </a:lnTo>
                  <a:close/>
                  <a:moveTo>
                    <a:pt x="175" y="64"/>
                  </a:moveTo>
                  <a:cubicBezTo>
                    <a:pt x="175" y="2"/>
                    <a:pt x="175" y="2"/>
                    <a:pt x="175" y="2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64"/>
                    <a:pt x="188" y="64"/>
                    <a:pt x="188" y="64"/>
                  </a:cubicBezTo>
                  <a:lnTo>
                    <a:pt x="175" y="64"/>
                  </a:lnTo>
                  <a:close/>
                  <a:moveTo>
                    <a:pt x="234" y="64"/>
                  </a:moveTo>
                  <a:cubicBezTo>
                    <a:pt x="234" y="2"/>
                    <a:pt x="234" y="2"/>
                    <a:pt x="234" y="2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71" y="2"/>
                    <a:pt x="277" y="9"/>
                    <a:pt x="277" y="21"/>
                  </a:cubicBezTo>
                  <a:cubicBezTo>
                    <a:pt x="277" y="33"/>
                    <a:pt x="271" y="41"/>
                    <a:pt x="260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64"/>
                    <a:pt x="247" y="64"/>
                    <a:pt x="247" y="64"/>
                  </a:cubicBezTo>
                  <a:lnTo>
                    <a:pt x="234" y="64"/>
                  </a:lnTo>
                  <a:close/>
                  <a:moveTo>
                    <a:pt x="247" y="29"/>
                  </a:moveTo>
                  <a:cubicBezTo>
                    <a:pt x="258" y="29"/>
                    <a:pt x="258" y="29"/>
                    <a:pt x="258" y="29"/>
                  </a:cubicBezTo>
                  <a:cubicBezTo>
                    <a:pt x="261" y="29"/>
                    <a:pt x="264" y="26"/>
                    <a:pt x="264" y="21"/>
                  </a:cubicBezTo>
                  <a:cubicBezTo>
                    <a:pt x="264" y="16"/>
                    <a:pt x="261" y="13"/>
                    <a:pt x="258" y="13"/>
                  </a:cubicBezTo>
                  <a:cubicBezTo>
                    <a:pt x="247" y="13"/>
                    <a:pt x="247" y="13"/>
                    <a:pt x="247" y="13"/>
                  </a:cubicBezTo>
                  <a:lnTo>
                    <a:pt x="247" y="29"/>
                  </a:lnTo>
                  <a:close/>
                  <a:moveTo>
                    <a:pt x="332" y="43"/>
                  </a:moveTo>
                  <a:cubicBezTo>
                    <a:pt x="332" y="50"/>
                    <a:pt x="330" y="55"/>
                    <a:pt x="326" y="59"/>
                  </a:cubicBezTo>
                  <a:cubicBezTo>
                    <a:pt x="321" y="63"/>
                    <a:pt x="316" y="65"/>
                    <a:pt x="309" y="65"/>
                  </a:cubicBezTo>
                  <a:cubicBezTo>
                    <a:pt x="302" y="65"/>
                    <a:pt x="296" y="63"/>
                    <a:pt x="292" y="59"/>
                  </a:cubicBezTo>
                  <a:cubicBezTo>
                    <a:pt x="288" y="55"/>
                    <a:pt x="286" y="49"/>
                    <a:pt x="286" y="4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8"/>
                    <a:pt x="294" y="0"/>
                    <a:pt x="309" y="0"/>
                  </a:cubicBezTo>
                  <a:cubicBezTo>
                    <a:pt x="323" y="0"/>
                    <a:pt x="332" y="9"/>
                    <a:pt x="332" y="23"/>
                  </a:cubicBezTo>
                  <a:cubicBezTo>
                    <a:pt x="332" y="43"/>
                    <a:pt x="332" y="43"/>
                    <a:pt x="332" y="43"/>
                  </a:cubicBezTo>
                  <a:close/>
                  <a:moveTo>
                    <a:pt x="319" y="22"/>
                  </a:moveTo>
                  <a:cubicBezTo>
                    <a:pt x="319" y="17"/>
                    <a:pt x="316" y="13"/>
                    <a:pt x="309" y="13"/>
                  </a:cubicBezTo>
                  <a:cubicBezTo>
                    <a:pt x="302" y="13"/>
                    <a:pt x="298" y="17"/>
                    <a:pt x="298" y="22"/>
                  </a:cubicBezTo>
                  <a:cubicBezTo>
                    <a:pt x="298" y="43"/>
                    <a:pt x="298" y="43"/>
                    <a:pt x="298" y="43"/>
                  </a:cubicBezTo>
                  <a:cubicBezTo>
                    <a:pt x="298" y="49"/>
                    <a:pt x="302" y="53"/>
                    <a:pt x="309" y="53"/>
                  </a:cubicBezTo>
                  <a:cubicBezTo>
                    <a:pt x="316" y="53"/>
                    <a:pt x="319" y="49"/>
                    <a:pt x="319" y="43"/>
                  </a:cubicBezTo>
                  <a:lnTo>
                    <a:pt x="319" y="22"/>
                  </a:lnTo>
                  <a:close/>
                  <a:moveTo>
                    <a:pt x="345" y="64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8" y="2"/>
                    <a:pt x="398" y="2"/>
                    <a:pt x="398" y="2"/>
                  </a:cubicBezTo>
                  <a:cubicBezTo>
                    <a:pt x="398" y="64"/>
                    <a:pt x="398" y="64"/>
                    <a:pt x="398" y="64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86" y="26"/>
                    <a:pt x="386" y="26"/>
                    <a:pt x="386" y="26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7" y="64"/>
                    <a:pt x="357" y="64"/>
                    <a:pt x="357" y="64"/>
                  </a:cubicBezTo>
                  <a:lnTo>
                    <a:pt x="345" y="64"/>
                  </a:lnTo>
                  <a:close/>
                  <a:moveTo>
                    <a:pt x="406" y="51"/>
                  </a:moveTo>
                  <a:cubicBezTo>
                    <a:pt x="410" y="51"/>
                    <a:pt x="413" y="50"/>
                    <a:pt x="414" y="47"/>
                  </a:cubicBezTo>
                  <a:cubicBezTo>
                    <a:pt x="416" y="44"/>
                    <a:pt x="416" y="39"/>
                    <a:pt x="416" y="30"/>
                  </a:cubicBezTo>
                  <a:cubicBezTo>
                    <a:pt x="416" y="2"/>
                    <a:pt x="416" y="2"/>
                    <a:pt x="416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442" y="14"/>
                    <a:pt x="442" y="14"/>
                    <a:pt x="442" y="14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33"/>
                    <a:pt x="428" y="33"/>
                    <a:pt x="428" y="33"/>
                  </a:cubicBezTo>
                  <a:cubicBezTo>
                    <a:pt x="428" y="54"/>
                    <a:pt x="421" y="64"/>
                    <a:pt x="406" y="64"/>
                  </a:cubicBezTo>
                  <a:cubicBezTo>
                    <a:pt x="406" y="51"/>
                    <a:pt x="406" y="51"/>
                    <a:pt x="406" y="51"/>
                  </a:cubicBezTo>
                  <a:close/>
                  <a:moveTo>
                    <a:pt x="469" y="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82" y="2"/>
                    <a:pt x="482" y="2"/>
                    <a:pt x="482" y="2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503" y="2"/>
                    <a:pt x="503" y="2"/>
                    <a:pt x="503" y="2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27"/>
                    <a:pt x="502" y="27"/>
                    <a:pt x="502" y="27"/>
                  </a:cubicBezTo>
                  <a:cubicBezTo>
                    <a:pt x="481" y="64"/>
                    <a:pt x="481" y="64"/>
                    <a:pt x="481" y="64"/>
                  </a:cubicBezTo>
                  <a:lnTo>
                    <a:pt x="469" y="64"/>
                  </a:lnTo>
                  <a:close/>
                  <a:moveTo>
                    <a:pt x="538" y="63"/>
                  </a:moveTo>
                  <a:cubicBezTo>
                    <a:pt x="531" y="60"/>
                    <a:pt x="526" y="53"/>
                    <a:pt x="52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9"/>
                    <a:pt x="543" y="52"/>
                    <a:pt x="549" y="52"/>
                  </a:cubicBezTo>
                  <a:cubicBezTo>
                    <a:pt x="555" y="52"/>
                    <a:pt x="558" y="50"/>
                    <a:pt x="558" y="45"/>
                  </a:cubicBezTo>
                  <a:cubicBezTo>
                    <a:pt x="558" y="41"/>
                    <a:pt x="555" y="38"/>
                    <a:pt x="549" y="38"/>
                  </a:cubicBezTo>
                  <a:cubicBezTo>
                    <a:pt x="542" y="38"/>
                    <a:pt x="542" y="38"/>
                    <a:pt x="542" y="38"/>
                  </a:cubicBezTo>
                  <a:cubicBezTo>
                    <a:pt x="542" y="27"/>
                    <a:pt x="542" y="27"/>
                    <a:pt x="542" y="27"/>
                  </a:cubicBezTo>
                  <a:cubicBezTo>
                    <a:pt x="549" y="27"/>
                    <a:pt x="549" y="27"/>
                    <a:pt x="549" y="27"/>
                  </a:cubicBezTo>
                  <a:cubicBezTo>
                    <a:pt x="552" y="27"/>
                    <a:pt x="553" y="26"/>
                    <a:pt x="554" y="25"/>
                  </a:cubicBezTo>
                  <a:cubicBezTo>
                    <a:pt x="556" y="24"/>
                    <a:pt x="556" y="22"/>
                    <a:pt x="556" y="20"/>
                  </a:cubicBezTo>
                  <a:cubicBezTo>
                    <a:pt x="556" y="17"/>
                    <a:pt x="556" y="16"/>
                    <a:pt x="554" y="15"/>
                  </a:cubicBezTo>
                  <a:cubicBezTo>
                    <a:pt x="553" y="13"/>
                    <a:pt x="551" y="13"/>
                    <a:pt x="549" y="13"/>
                  </a:cubicBezTo>
                  <a:cubicBezTo>
                    <a:pt x="544" y="13"/>
                    <a:pt x="540" y="15"/>
                    <a:pt x="540" y="22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15"/>
                    <a:pt x="530" y="9"/>
                    <a:pt x="534" y="5"/>
                  </a:cubicBezTo>
                  <a:cubicBezTo>
                    <a:pt x="538" y="2"/>
                    <a:pt x="543" y="0"/>
                    <a:pt x="549" y="0"/>
                  </a:cubicBezTo>
                  <a:cubicBezTo>
                    <a:pt x="555" y="0"/>
                    <a:pt x="560" y="1"/>
                    <a:pt x="564" y="5"/>
                  </a:cubicBezTo>
                  <a:cubicBezTo>
                    <a:pt x="568" y="9"/>
                    <a:pt x="570" y="13"/>
                    <a:pt x="570" y="19"/>
                  </a:cubicBezTo>
                  <a:cubicBezTo>
                    <a:pt x="570" y="24"/>
                    <a:pt x="567" y="29"/>
                    <a:pt x="563" y="32"/>
                  </a:cubicBezTo>
                  <a:cubicBezTo>
                    <a:pt x="568" y="35"/>
                    <a:pt x="571" y="39"/>
                    <a:pt x="571" y="45"/>
                  </a:cubicBezTo>
                  <a:cubicBezTo>
                    <a:pt x="571" y="57"/>
                    <a:pt x="563" y="65"/>
                    <a:pt x="549" y="65"/>
                  </a:cubicBezTo>
                  <a:cubicBezTo>
                    <a:pt x="545" y="65"/>
                    <a:pt x="541" y="65"/>
                    <a:pt x="538" y="63"/>
                  </a:cubicBezTo>
                  <a:moveTo>
                    <a:pt x="581" y="64"/>
                  </a:moveTo>
                  <a:cubicBezTo>
                    <a:pt x="581" y="2"/>
                    <a:pt x="581" y="2"/>
                    <a:pt x="581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39"/>
                    <a:pt x="594" y="39"/>
                    <a:pt x="594" y="39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627" y="2"/>
                    <a:pt x="627" y="2"/>
                    <a:pt x="627" y="2"/>
                  </a:cubicBezTo>
                  <a:cubicBezTo>
                    <a:pt x="627" y="64"/>
                    <a:pt x="627" y="64"/>
                    <a:pt x="627" y="64"/>
                  </a:cubicBezTo>
                  <a:cubicBezTo>
                    <a:pt x="614" y="64"/>
                    <a:pt x="614" y="64"/>
                    <a:pt x="614" y="64"/>
                  </a:cubicBezTo>
                  <a:cubicBezTo>
                    <a:pt x="614" y="27"/>
                    <a:pt x="614" y="27"/>
                    <a:pt x="614" y="27"/>
                  </a:cubicBezTo>
                  <a:cubicBezTo>
                    <a:pt x="593" y="64"/>
                    <a:pt x="593" y="64"/>
                    <a:pt x="593" y="64"/>
                  </a:cubicBezTo>
                  <a:lnTo>
                    <a:pt x="581" y="64"/>
                  </a:lnTo>
                  <a:close/>
                  <a:moveTo>
                    <a:pt x="641" y="64"/>
                  </a:moveTo>
                  <a:cubicBezTo>
                    <a:pt x="641" y="2"/>
                    <a:pt x="641" y="2"/>
                    <a:pt x="641" y="2"/>
                  </a:cubicBezTo>
                  <a:cubicBezTo>
                    <a:pt x="654" y="2"/>
                    <a:pt x="654" y="2"/>
                    <a:pt x="654" y="2"/>
                  </a:cubicBezTo>
                  <a:cubicBezTo>
                    <a:pt x="654" y="27"/>
                    <a:pt x="654" y="27"/>
                    <a:pt x="654" y="27"/>
                  </a:cubicBezTo>
                  <a:cubicBezTo>
                    <a:pt x="674" y="27"/>
                    <a:pt x="674" y="27"/>
                    <a:pt x="674" y="27"/>
                  </a:cubicBezTo>
                  <a:cubicBezTo>
                    <a:pt x="674" y="2"/>
                    <a:pt x="674" y="2"/>
                    <a:pt x="674" y="2"/>
                  </a:cubicBezTo>
                  <a:cubicBezTo>
                    <a:pt x="686" y="2"/>
                    <a:pt x="686" y="2"/>
                    <a:pt x="686" y="2"/>
                  </a:cubicBezTo>
                  <a:cubicBezTo>
                    <a:pt x="686" y="64"/>
                    <a:pt x="686" y="64"/>
                    <a:pt x="686" y="64"/>
                  </a:cubicBezTo>
                  <a:cubicBezTo>
                    <a:pt x="674" y="64"/>
                    <a:pt x="674" y="64"/>
                    <a:pt x="674" y="64"/>
                  </a:cubicBezTo>
                  <a:cubicBezTo>
                    <a:pt x="674" y="39"/>
                    <a:pt x="674" y="39"/>
                    <a:pt x="674" y="39"/>
                  </a:cubicBezTo>
                  <a:cubicBezTo>
                    <a:pt x="654" y="39"/>
                    <a:pt x="654" y="39"/>
                    <a:pt x="654" y="39"/>
                  </a:cubicBezTo>
                  <a:cubicBezTo>
                    <a:pt x="654" y="64"/>
                    <a:pt x="654" y="64"/>
                    <a:pt x="654" y="64"/>
                  </a:cubicBezTo>
                  <a:lnTo>
                    <a:pt x="641" y="64"/>
                  </a:lnTo>
                  <a:close/>
                  <a:moveTo>
                    <a:pt x="700" y="64"/>
                  </a:moveTo>
                  <a:cubicBezTo>
                    <a:pt x="700" y="2"/>
                    <a:pt x="700" y="2"/>
                    <a:pt x="700" y="2"/>
                  </a:cubicBezTo>
                  <a:cubicBezTo>
                    <a:pt x="737" y="2"/>
                    <a:pt x="737" y="2"/>
                    <a:pt x="737" y="2"/>
                  </a:cubicBezTo>
                  <a:cubicBezTo>
                    <a:pt x="737" y="14"/>
                    <a:pt x="737" y="14"/>
                    <a:pt x="737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64"/>
                    <a:pt x="713" y="64"/>
                    <a:pt x="713" y="64"/>
                  </a:cubicBezTo>
                  <a:lnTo>
                    <a:pt x="700" y="64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841375" y="403226"/>
              <a:ext cx="142875" cy="587375"/>
            </a:xfrm>
            <a:custGeom>
              <a:avLst/>
              <a:gdLst>
                <a:gd name="T0" fmla="*/ 0 w 90"/>
                <a:gd name="T1" fmla="*/ 0 h 370"/>
                <a:gd name="T2" fmla="*/ 0 w 90"/>
                <a:gd name="T3" fmla="*/ 370 h 370"/>
                <a:gd name="T4" fmla="*/ 90 w 90"/>
                <a:gd name="T5" fmla="*/ 370 h 370"/>
                <a:gd name="T6" fmla="*/ 90 w 90"/>
                <a:gd name="T7" fmla="*/ 86 h 370"/>
                <a:gd name="T8" fmla="*/ 0 w 90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70">
                  <a:moveTo>
                    <a:pt x="0" y="0"/>
                  </a:moveTo>
                  <a:lnTo>
                    <a:pt x="0" y="370"/>
                  </a:lnTo>
                  <a:lnTo>
                    <a:pt x="90" y="370"/>
                  </a:lnTo>
                  <a:lnTo>
                    <a:pt x="9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619125" y="276226"/>
              <a:ext cx="198438" cy="311150"/>
            </a:xfrm>
            <a:custGeom>
              <a:avLst/>
              <a:gdLst>
                <a:gd name="T0" fmla="*/ 125 w 125"/>
                <a:gd name="T1" fmla="*/ 196 h 196"/>
                <a:gd name="T2" fmla="*/ 125 w 125"/>
                <a:gd name="T3" fmla="*/ 61 h 196"/>
                <a:gd name="T4" fmla="*/ 58 w 125"/>
                <a:gd name="T5" fmla="*/ 0 h 196"/>
                <a:gd name="T6" fmla="*/ 0 w 125"/>
                <a:gd name="T7" fmla="*/ 77 h 196"/>
                <a:gd name="T8" fmla="*/ 125 w 125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96">
                  <a:moveTo>
                    <a:pt x="125" y="196"/>
                  </a:moveTo>
                  <a:lnTo>
                    <a:pt x="125" y="61"/>
                  </a:lnTo>
                  <a:lnTo>
                    <a:pt x="58" y="0"/>
                  </a:lnTo>
                  <a:lnTo>
                    <a:pt x="0" y="77"/>
                  </a:lnTo>
                  <a:lnTo>
                    <a:pt x="125" y="196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39750" y="641351"/>
              <a:ext cx="144463" cy="592138"/>
            </a:xfrm>
            <a:custGeom>
              <a:avLst/>
              <a:gdLst>
                <a:gd name="T0" fmla="*/ 91 w 91"/>
                <a:gd name="T1" fmla="*/ 373 h 373"/>
                <a:gd name="T2" fmla="*/ 91 w 91"/>
                <a:gd name="T3" fmla="*/ 0 h 373"/>
                <a:gd name="T4" fmla="*/ 0 w 91"/>
                <a:gd name="T5" fmla="*/ 0 h 373"/>
                <a:gd name="T6" fmla="*/ 0 w 91"/>
                <a:gd name="T7" fmla="*/ 288 h 373"/>
                <a:gd name="T8" fmla="*/ 91 w 91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3">
                  <a:moveTo>
                    <a:pt x="91" y="373"/>
                  </a:moveTo>
                  <a:lnTo>
                    <a:pt x="91" y="0"/>
                  </a:lnTo>
                  <a:lnTo>
                    <a:pt x="0" y="0"/>
                  </a:lnTo>
                  <a:lnTo>
                    <a:pt x="0" y="288"/>
                  </a:lnTo>
                  <a:lnTo>
                    <a:pt x="91" y="373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11200" y="1049338"/>
              <a:ext cx="195263" cy="311150"/>
            </a:xfrm>
            <a:custGeom>
              <a:avLst/>
              <a:gdLst>
                <a:gd name="T0" fmla="*/ 0 w 123"/>
                <a:gd name="T1" fmla="*/ 0 h 196"/>
                <a:gd name="T2" fmla="*/ 0 w 123"/>
                <a:gd name="T3" fmla="*/ 135 h 196"/>
                <a:gd name="T4" fmla="*/ 64 w 123"/>
                <a:gd name="T5" fmla="*/ 196 h 196"/>
                <a:gd name="T6" fmla="*/ 123 w 123"/>
                <a:gd name="T7" fmla="*/ 116 h 196"/>
                <a:gd name="T8" fmla="*/ 0 w 123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6">
                  <a:moveTo>
                    <a:pt x="0" y="0"/>
                  </a:moveTo>
                  <a:lnTo>
                    <a:pt x="0" y="135"/>
                  </a:lnTo>
                  <a:lnTo>
                    <a:pt x="64" y="196"/>
                  </a:lnTo>
                  <a:lnTo>
                    <a:pt x="12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10116000" y="7200000"/>
            <a:ext cx="576000" cy="144000"/>
          </a:xfrm>
          <a:prstGeom prst="rect">
            <a:avLst/>
          </a:prstGeom>
          <a:solidFill>
            <a:srgbClr val="3FACE2"/>
          </a:solidFill>
        </p:spPr>
        <p:txBody>
          <a:bodyPr wrap="square" lIns="0" tIns="0" rIns="396000" bIns="0" rtlCol="0" anchor="ctr" anchorCtr="0">
            <a:noAutofit/>
          </a:bodyPr>
          <a:lstStyle/>
          <a:p>
            <a:pPr algn="r"/>
            <a:fld id="{81093028-D227-4B9A-BB72-B0B96CE8BE5E}" type="slidenum">
              <a:rPr lang="ru-RU" sz="10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1" y="360000"/>
            <a:ext cx="7200000" cy="13680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90000"/>
              </a:lnSpc>
              <a:defRPr sz="34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en-US" dirty="0"/>
            </a:br>
            <a:r>
              <a:rPr lang="ru-RU" dirty="0"/>
              <a:t>в </a:t>
            </a:r>
            <a:r>
              <a:rPr lang="ru-RU" dirty="0" err="1"/>
              <a:t>ТРи</a:t>
            </a:r>
            <a:r>
              <a:rPr lang="ru-RU" dirty="0"/>
              <a:t> строки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944000"/>
            <a:ext cx="9576000" cy="5256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grpSp>
        <p:nvGrpSpPr>
          <p:cNvPr id="16" name="Группа 15"/>
          <p:cNvGrpSpPr>
            <a:grpSpLocks noChangeAspect="1"/>
          </p:cNvGrpSpPr>
          <p:nvPr userDrawn="1"/>
        </p:nvGrpSpPr>
        <p:grpSpPr>
          <a:xfrm>
            <a:off x="8280000" y="360000"/>
            <a:ext cx="2016000" cy="525548"/>
            <a:chOff x="539750" y="276226"/>
            <a:chExt cx="4159251" cy="1084262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1281113" y="684213"/>
              <a:ext cx="3417888" cy="369888"/>
            </a:xfrm>
            <a:custGeom>
              <a:avLst/>
              <a:gdLst>
                <a:gd name="T0" fmla="*/ 13 w 737"/>
                <a:gd name="T1" fmla="*/ 2 h 76"/>
                <a:gd name="T2" fmla="*/ 33 w 737"/>
                <a:gd name="T3" fmla="*/ 2 h 76"/>
                <a:gd name="T4" fmla="*/ 33 w 737"/>
                <a:gd name="T5" fmla="*/ 64 h 76"/>
                <a:gd name="T6" fmla="*/ 13 w 737"/>
                <a:gd name="T7" fmla="*/ 64 h 76"/>
                <a:gd name="T8" fmla="*/ 54 w 737"/>
                <a:gd name="T9" fmla="*/ 59 h 76"/>
                <a:gd name="T10" fmla="*/ 106 w 737"/>
                <a:gd name="T11" fmla="*/ 59 h 76"/>
                <a:gd name="T12" fmla="*/ 88 w 737"/>
                <a:gd name="T13" fmla="*/ 50 h 76"/>
                <a:gd name="T14" fmla="*/ 54 w 737"/>
                <a:gd name="T15" fmla="*/ 64 h 76"/>
                <a:gd name="T16" fmla="*/ 80 w 737"/>
                <a:gd name="T17" fmla="*/ 20 h 76"/>
                <a:gd name="T18" fmla="*/ 153 w 737"/>
                <a:gd name="T19" fmla="*/ 64 h 76"/>
                <a:gd name="T20" fmla="*/ 127 w 737"/>
                <a:gd name="T21" fmla="*/ 2 h 76"/>
                <a:gd name="T22" fmla="*/ 146 w 737"/>
                <a:gd name="T23" fmla="*/ 2 h 76"/>
                <a:gd name="T24" fmla="*/ 165 w 737"/>
                <a:gd name="T25" fmla="*/ 52 h 76"/>
                <a:gd name="T26" fmla="*/ 175 w 737"/>
                <a:gd name="T27" fmla="*/ 64 h 76"/>
                <a:gd name="T28" fmla="*/ 220 w 737"/>
                <a:gd name="T29" fmla="*/ 64 h 76"/>
                <a:gd name="T30" fmla="*/ 188 w 737"/>
                <a:gd name="T31" fmla="*/ 14 h 76"/>
                <a:gd name="T32" fmla="*/ 234 w 737"/>
                <a:gd name="T33" fmla="*/ 64 h 76"/>
                <a:gd name="T34" fmla="*/ 277 w 737"/>
                <a:gd name="T35" fmla="*/ 21 h 76"/>
                <a:gd name="T36" fmla="*/ 247 w 737"/>
                <a:gd name="T37" fmla="*/ 64 h 76"/>
                <a:gd name="T38" fmla="*/ 258 w 737"/>
                <a:gd name="T39" fmla="*/ 29 h 76"/>
                <a:gd name="T40" fmla="*/ 247 w 737"/>
                <a:gd name="T41" fmla="*/ 13 h 76"/>
                <a:gd name="T42" fmla="*/ 326 w 737"/>
                <a:gd name="T43" fmla="*/ 59 h 76"/>
                <a:gd name="T44" fmla="*/ 286 w 737"/>
                <a:gd name="T45" fmla="*/ 43 h 76"/>
                <a:gd name="T46" fmla="*/ 332 w 737"/>
                <a:gd name="T47" fmla="*/ 23 h 76"/>
                <a:gd name="T48" fmla="*/ 309 w 737"/>
                <a:gd name="T49" fmla="*/ 13 h 76"/>
                <a:gd name="T50" fmla="*/ 309 w 737"/>
                <a:gd name="T51" fmla="*/ 53 h 76"/>
                <a:gd name="T52" fmla="*/ 345 w 737"/>
                <a:gd name="T53" fmla="*/ 64 h 76"/>
                <a:gd name="T54" fmla="*/ 372 w 737"/>
                <a:gd name="T55" fmla="*/ 28 h 76"/>
                <a:gd name="T56" fmla="*/ 398 w 737"/>
                <a:gd name="T57" fmla="*/ 64 h 76"/>
                <a:gd name="T58" fmla="*/ 375 w 737"/>
                <a:gd name="T59" fmla="*/ 45 h 76"/>
                <a:gd name="T60" fmla="*/ 357 w 737"/>
                <a:gd name="T61" fmla="*/ 64 h 76"/>
                <a:gd name="T62" fmla="*/ 414 w 737"/>
                <a:gd name="T63" fmla="*/ 47 h 76"/>
                <a:gd name="T64" fmla="*/ 454 w 737"/>
                <a:gd name="T65" fmla="*/ 2 h 76"/>
                <a:gd name="T66" fmla="*/ 442 w 737"/>
                <a:gd name="T67" fmla="*/ 14 h 76"/>
                <a:gd name="T68" fmla="*/ 406 w 737"/>
                <a:gd name="T69" fmla="*/ 64 h 76"/>
                <a:gd name="T70" fmla="*/ 469 w 737"/>
                <a:gd name="T71" fmla="*/ 2 h 76"/>
                <a:gd name="T72" fmla="*/ 503 w 737"/>
                <a:gd name="T73" fmla="*/ 2 h 76"/>
                <a:gd name="T74" fmla="*/ 502 w 737"/>
                <a:gd name="T75" fmla="*/ 64 h 76"/>
                <a:gd name="T76" fmla="*/ 469 w 737"/>
                <a:gd name="T77" fmla="*/ 64 h 76"/>
                <a:gd name="T78" fmla="*/ 539 w 737"/>
                <a:gd name="T79" fmla="*/ 43 h 76"/>
                <a:gd name="T80" fmla="*/ 549 w 737"/>
                <a:gd name="T81" fmla="*/ 38 h 76"/>
                <a:gd name="T82" fmla="*/ 549 w 737"/>
                <a:gd name="T83" fmla="*/ 27 h 76"/>
                <a:gd name="T84" fmla="*/ 554 w 737"/>
                <a:gd name="T85" fmla="*/ 15 h 76"/>
                <a:gd name="T86" fmla="*/ 528 w 737"/>
                <a:gd name="T87" fmla="*/ 22 h 76"/>
                <a:gd name="T88" fmla="*/ 564 w 737"/>
                <a:gd name="T89" fmla="*/ 5 h 76"/>
                <a:gd name="T90" fmla="*/ 571 w 737"/>
                <a:gd name="T91" fmla="*/ 45 h 76"/>
                <a:gd name="T92" fmla="*/ 581 w 737"/>
                <a:gd name="T93" fmla="*/ 64 h 76"/>
                <a:gd name="T94" fmla="*/ 594 w 737"/>
                <a:gd name="T95" fmla="*/ 39 h 76"/>
                <a:gd name="T96" fmla="*/ 627 w 737"/>
                <a:gd name="T97" fmla="*/ 64 h 76"/>
                <a:gd name="T98" fmla="*/ 593 w 737"/>
                <a:gd name="T99" fmla="*/ 64 h 76"/>
                <a:gd name="T100" fmla="*/ 641 w 737"/>
                <a:gd name="T101" fmla="*/ 2 h 76"/>
                <a:gd name="T102" fmla="*/ 674 w 737"/>
                <a:gd name="T103" fmla="*/ 27 h 76"/>
                <a:gd name="T104" fmla="*/ 686 w 737"/>
                <a:gd name="T105" fmla="*/ 64 h 76"/>
                <a:gd name="T106" fmla="*/ 654 w 737"/>
                <a:gd name="T107" fmla="*/ 39 h 76"/>
                <a:gd name="T108" fmla="*/ 700 w 737"/>
                <a:gd name="T109" fmla="*/ 64 h 76"/>
                <a:gd name="T110" fmla="*/ 737 w 737"/>
                <a:gd name="T111" fmla="*/ 14 h 76"/>
                <a:gd name="T112" fmla="*/ 700 w 737"/>
                <a:gd name="T11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7" h="76">
                  <a:moveTo>
                    <a:pt x="0" y="6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64"/>
                    <a:pt x="13" y="64"/>
                    <a:pt x="13" y="64"/>
                  </a:cubicBezTo>
                  <a:lnTo>
                    <a:pt x="0" y="64"/>
                  </a:lnTo>
                  <a:close/>
                  <a:moveTo>
                    <a:pt x="54" y="6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54" y="64"/>
                  </a:lnTo>
                  <a:close/>
                  <a:moveTo>
                    <a:pt x="74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74" y="38"/>
                  </a:lnTo>
                  <a:close/>
                  <a:moveTo>
                    <a:pt x="153" y="76"/>
                  </a:moveTo>
                  <a:cubicBezTo>
                    <a:pt x="153" y="64"/>
                    <a:pt x="153" y="64"/>
                    <a:pt x="153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76"/>
                    <a:pt x="165" y="76"/>
                    <a:pt x="165" y="76"/>
                  </a:cubicBezTo>
                  <a:lnTo>
                    <a:pt x="153" y="76"/>
                  </a:lnTo>
                  <a:close/>
                  <a:moveTo>
                    <a:pt x="175" y="64"/>
                  </a:moveTo>
                  <a:cubicBezTo>
                    <a:pt x="175" y="2"/>
                    <a:pt x="175" y="2"/>
                    <a:pt x="175" y="2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64"/>
                    <a:pt x="188" y="64"/>
                    <a:pt x="188" y="64"/>
                  </a:cubicBezTo>
                  <a:lnTo>
                    <a:pt x="175" y="64"/>
                  </a:lnTo>
                  <a:close/>
                  <a:moveTo>
                    <a:pt x="234" y="64"/>
                  </a:moveTo>
                  <a:cubicBezTo>
                    <a:pt x="234" y="2"/>
                    <a:pt x="234" y="2"/>
                    <a:pt x="234" y="2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71" y="2"/>
                    <a:pt x="277" y="9"/>
                    <a:pt x="277" y="21"/>
                  </a:cubicBezTo>
                  <a:cubicBezTo>
                    <a:pt x="277" y="33"/>
                    <a:pt x="271" y="41"/>
                    <a:pt x="260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64"/>
                    <a:pt x="247" y="64"/>
                    <a:pt x="247" y="64"/>
                  </a:cubicBezTo>
                  <a:lnTo>
                    <a:pt x="234" y="64"/>
                  </a:lnTo>
                  <a:close/>
                  <a:moveTo>
                    <a:pt x="247" y="29"/>
                  </a:moveTo>
                  <a:cubicBezTo>
                    <a:pt x="258" y="29"/>
                    <a:pt x="258" y="29"/>
                    <a:pt x="258" y="29"/>
                  </a:cubicBezTo>
                  <a:cubicBezTo>
                    <a:pt x="261" y="29"/>
                    <a:pt x="264" y="26"/>
                    <a:pt x="264" y="21"/>
                  </a:cubicBezTo>
                  <a:cubicBezTo>
                    <a:pt x="264" y="16"/>
                    <a:pt x="261" y="13"/>
                    <a:pt x="258" y="13"/>
                  </a:cubicBezTo>
                  <a:cubicBezTo>
                    <a:pt x="247" y="13"/>
                    <a:pt x="247" y="13"/>
                    <a:pt x="247" y="13"/>
                  </a:cubicBezTo>
                  <a:lnTo>
                    <a:pt x="247" y="29"/>
                  </a:lnTo>
                  <a:close/>
                  <a:moveTo>
                    <a:pt x="332" y="43"/>
                  </a:moveTo>
                  <a:cubicBezTo>
                    <a:pt x="332" y="50"/>
                    <a:pt x="330" y="55"/>
                    <a:pt x="326" y="59"/>
                  </a:cubicBezTo>
                  <a:cubicBezTo>
                    <a:pt x="321" y="63"/>
                    <a:pt x="316" y="65"/>
                    <a:pt x="309" y="65"/>
                  </a:cubicBezTo>
                  <a:cubicBezTo>
                    <a:pt x="302" y="65"/>
                    <a:pt x="296" y="63"/>
                    <a:pt x="292" y="59"/>
                  </a:cubicBezTo>
                  <a:cubicBezTo>
                    <a:pt x="288" y="55"/>
                    <a:pt x="286" y="49"/>
                    <a:pt x="286" y="4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8"/>
                    <a:pt x="294" y="0"/>
                    <a:pt x="309" y="0"/>
                  </a:cubicBezTo>
                  <a:cubicBezTo>
                    <a:pt x="323" y="0"/>
                    <a:pt x="332" y="9"/>
                    <a:pt x="332" y="23"/>
                  </a:cubicBezTo>
                  <a:cubicBezTo>
                    <a:pt x="332" y="43"/>
                    <a:pt x="332" y="43"/>
                    <a:pt x="332" y="43"/>
                  </a:cubicBezTo>
                  <a:close/>
                  <a:moveTo>
                    <a:pt x="319" y="22"/>
                  </a:moveTo>
                  <a:cubicBezTo>
                    <a:pt x="319" y="17"/>
                    <a:pt x="316" y="13"/>
                    <a:pt x="309" y="13"/>
                  </a:cubicBezTo>
                  <a:cubicBezTo>
                    <a:pt x="302" y="13"/>
                    <a:pt x="298" y="17"/>
                    <a:pt x="298" y="22"/>
                  </a:cubicBezTo>
                  <a:cubicBezTo>
                    <a:pt x="298" y="43"/>
                    <a:pt x="298" y="43"/>
                    <a:pt x="298" y="43"/>
                  </a:cubicBezTo>
                  <a:cubicBezTo>
                    <a:pt x="298" y="49"/>
                    <a:pt x="302" y="53"/>
                    <a:pt x="309" y="53"/>
                  </a:cubicBezTo>
                  <a:cubicBezTo>
                    <a:pt x="316" y="53"/>
                    <a:pt x="319" y="49"/>
                    <a:pt x="319" y="43"/>
                  </a:cubicBezTo>
                  <a:lnTo>
                    <a:pt x="319" y="22"/>
                  </a:lnTo>
                  <a:close/>
                  <a:moveTo>
                    <a:pt x="345" y="64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8" y="2"/>
                    <a:pt x="398" y="2"/>
                    <a:pt x="398" y="2"/>
                  </a:cubicBezTo>
                  <a:cubicBezTo>
                    <a:pt x="398" y="64"/>
                    <a:pt x="398" y="64"/>
                    <a:pt x="398" y="64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86" y="26"/>
                    <a:pt x="386" y="26"/>
                    <a:pt x="386" y="26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7" y="64"/>
                    <a:pt x="357" y="64"/>
                    <a:pt x="357" y="64"/>
                  </a:cubicBezTo>
                  <a:lnTo>
                    <a:pt x="345" y="64"/>
                  </a:lnTo>
                  <a:close/>
                  <a:moveTo>
                    <a:pt x="406" y="51"/>
                  </a:moveTo>
                  <a:cubicBezTo>
                    <a:pt x="410" y="51"/>
                    <a:pt x="413" y="50"/>
                    <a:pt x="414" y="47"/>
                  </a:cubicBezTo>
                  <a:cubicBezTo>
                    <a:pt x="416" y="44"/>
                    <a:pt x="416" y="39"/>
                    <a:pt x="416" y="30"/>
                  </a:cubicBezTo>
                  <a:cubicBezTo>
                    <a:pt x="416" y="2"/>
                    <a:pt x="416" y="2"/>
                    <a:pt x="416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442" y="14"/>
                    <a:pt x="442" y="14"/>
                    <a:pt x="442" y="14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33"/>
                    <a:pt x="428" y="33"/>
                    <a:pt x="428" y="33"/>
                  </a:cubicBezTo>
                  <a:cubicBezTo>
                    <a:pt x="428" y="54"/>
                    <a:pt x="421" y="64"/>
                    <a:pt x="406" y="64"/>
                  </a:cubicBezTo>
                  <a:cubicBezTo>
                    <a:pt x="406" y="51"/>
                    <a:pt x="406" y="51"/>
                    <a:pt x="406" y="51"/>
                  </a:cubicBezTo>
                  <a:close/>
                  <a:moveTo>
                    <a:pt x="469" y="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82" y="2"/>
                    <a:pt x="482" y="2"/>
                    <a:pt x="482" y="2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503" y="2"/>
                    <a:pt x="503" y="2"/>
                    <a:pt x="503" y="2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27"/>
                    <a:pt x="502" y="27"/>
                    <a:pt x="502" y="27"/>
                  </a:cubicBezTo>
                  <a:cubicBezTo>
                    <a:pt x="481" y="64"/>
                    <a:pt x="481" y="64"/>
                    <a:pt x="481" y="64"/>
                  </a:cubicBezTo>
                  <a:lnTo>
                    <a:pt x="469" y="64"/>
                  </a:lnTo>
                  <a:close/>
                  <a:moveTo>
                    <a:pt x="538" y="63"/>
                  </a:moveTo>
                  <a:cubicBezTo>
                    <a:pt x="531" y="60"/>
                    <a:pt x="526" y="53"/>
                    <a:pt x="52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9"/>
                    <a:pt x="543" y="52"/>
                    <a:pt x="549" y="52"/>
                  </a:cubicBezTo>
                  <a:cubicBezTo>
                    <a:pt x="555" y="52"/>
                    <a:pt x="558" y="50"/>
                    <a:pt x="558" y="45"/>
                  </a:cubicBezTo>
                  <a:cubicBezTo>
                    <a:pt x="558" y="41"/>
                    <a:pt x="555" y="38"/>
                    <a:pt x="549" y="38"/>
                  </a:cubicBezTo>
                  <a:cubicBezTo>
                    <a:pt x="542" y="38"/>
                    <a:pt x="542" y="38"/>
                    <a:pt x="542" y="38"/>
                  </a:cubicBezTo>
                  <a:cubicBezTo>
                    <a:pt x="542" y="27"/>
                    <a:pt x="542" y="27"/>
                    <a:pt x="542" y="27"/>
                  </a:cubicBezTo>
                  <a:cubicBezTo>
                    <a:pt x="549" y="27"/>
                    <a:pt x="549" y="27"/>
                    <a:pt x="549" y="27"/>
                  </a:cubicBezTo>
                  <a:cubicBezTo>
                    <a:pt x="552" y="27"/>
                    <a:pt x="553" y="26"/>
                    <a:pt x="554" y="25"/>
                  </a:cubicBezTo>
                  <a:cubicBezTo>
                    <a:pt x="556" y="24"/>
                    <a:pt x="556" y="22"/>
                    <a:pt x="556" y="20"/>
                  </a:cubicBezTo>
                  <a:cubicBezTo>
                    <a:pt x="556" y="17"/>
                    <a:pt x="556" y="16"/>
                    <a:pt x="554" y="15"/>
                  </a:cubicBezTo>
                  <a:cubicBezTo>
                    <a:pt x="553" y="13"/>
                    <a:pt x="551" y="13"/>
                    <a:pt x="549" y="13"/>
                  </a:cubicBezTo>
                  <a:cubicBezTo>
                    <a:pt x="544" y="13"/>
                    <a:pt x="540" y="15"/>
                    <a:pt x="540" y="22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15"/>
                    <a:pt x="530" y="9"/>
                    <a:pt x="534" y="5"/>
                  </a:cubicBezTo>
                  <a:cubicBezTo>
                    <a:pt x="538" y="2"/>
                    <a:pt x="543" y="0"/>
                    <a:pt x="549" y="0"/>
                  </a:cubicBezTo>
                  <a:cubicBezTo>
                    <a:pt x="555" y="0"/>
                    <a:pt x="560" y="1"/>
                    <a:pt x="564" y="5"/>
                  </a:cubicBezTo>
                  <a:cubicBezTo>
                    <a:pt x="568" y="9"/>
                    <a:pt x="570" y="13"/>
                    <a:pt x="570" y="19"/>
                  </a:cubicBezTo>
                  <a:cubicBezTo>
                    <a:pt x="570" y="24"/>
                    <a:pt x="567" y="29"/>
                    <a:pt x="563" y="32"/>
                  </a:cubicBezTo>
                  <a:cubicBezTo>
                    <a:pt x="568" y="35"/>
                    <a:pt x="571" y="39"/>
                    <a:pt x="571" y="45"/>
                  </a:cubicBezTo>
                  <a:cubicBezTo>
                    <a:pt x="571" y="57"/>
                    <a:pt x="563" y="65"/>
                    <a:pt x="549" y="65"/>
                  </a:cubicBezTo>
                  <a:cubicBezTo>
                    <a:pt x="545" y="65"/>
                    <a:pt x="541" y="65"/>
                    <a:pt x="538" y="63"/>
                  </a:cubicBezTo>
                  <a:moveTo>
                    <a:pt x="581" y="64"/>
                  </a:moveTo>
                  <a:cubicBezTo>
                    <a:pt x="581" y="2"/>
                    <a:pt x="581" y="2"/>
                    <a:pt x="581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39"/>
                    <a:pt x="594" y="39"/>
                    <a:pt x="594" y="39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627" y="2"/>
                    <a:pt x="627" y="2"/>
                    <a:pt x="627" y="2"/>
                  </a:cubicBezTo>
                  <a:cubicBezTo>
                    <a:pt x="627" y="64"/>
                    <a:pt x="627" y="64"/>
                    <a:pt x="627" y="64"/>
                  </a:cubicBezTo>
                  <a:cubicBezTo>
                    <a:pt x="614" y="64"/>
                    <a:pt x="614" y="64"/>
                    <a:pt x="614" y="64"/>
                  </a:cubicBezTo>
                  <a:cubicBezTo>
                    <a:pt x="614" y="27"/>
                    <a:pt x="614" y="27"/>
                    <a:pt x="614" y="27"/>
                  </a:cubicBezTo>
                  <a:cubicBezTo>
                    <a:pt x="593" y="64"/>
                    <a:pt x="593" y="64"/>
                    <a:pt x="593" y="64"/>
                  </a:cubicBezTo>
                  <a:lnTo>
                    <a:pt x="581" y="64"/>
                  </a:lnTo>
                  <a:close/>
                  <a:moveTo>
                    <a:pt x="641" y="64"/>
                  </a:moveTo>
                  <a:cubicBezTo>
                    <a:pt x="641" y="2"/>
                    <a:pt x="641" y="2"/>
                    <a:pt x="641" y="2"/>
                  </a:cubicBezTo>
                  <a:cubicBezTo>
                    <a:pt x="654" y="2"/>
                    <a:pt x="654" y="2"/>
                    <a:pt x="654" y="2"/>
                  </a:cubicBezTo>
                  <a:cubicBezTo>
                    <a:pt x="654" y="27"/>
                    <a:pt x="654" y="27"/>
                    <a:pt x="654" y="27"/>
                  </a:cubicBezTo>
                  <a:cubicBezTo>
                    <a:pt x="674" y="27"/>
                    <a:pt x="674" y="27"/>
                    <a:pt x="674" y="27"/>
                  </a:cubicBezTo>
                  <a:cubicBezTo>
                    <a:pt x="674" y="2"/>
                    <a:pt x="674" y="2"/>
                    <a:pt x="674" y="2"/>
                  </a:cubicBezTo>
                  <a:cubicBezTo>
                    <a:pt x="686" y="2"/>
                    <a:pt x="686" y="2"/>
                    <a:pt x="686" y="2"/>
                  </a:cubicBezTo>
                  <a:cubicBezTo>
                    <a:pt x="686" y="64"/>
                    <a:pt x="686" y="64"/>
                    <a:pt x="686" y="64"/>
                  </a:cubicBezTo>
                  <a:cubicBezTo>
                    <a:pt x="674" y="64"/>
                    <a:pt x="674" y="64"/>
                    <a:pt x="674" y="64"/>
                  </a:cubicBezTo>
                  <a:cubicBezTo>
                    <a:pt x="674" y="39"/>
                    <a:pt x="674" y="39"/>
                    <a:pt x="674" y="39"/>
                  </a:cubicBezTo>
                  <a:cubicBezTo>
                    <a:pt x="654" y="39"/>
                    <a:pt x="654" y="39"/>
                    <a:pt x="654" y="39"/>
                  </a:cubicBezTo>
                  <a:cubicBezTo>
                    <a:pt x="654" y="64"/>
                    <a:pt x="654" y="64"/>
                    <a:pt x="654" y="64"/>
                  </a:cubicBezTo>
                  <a:lnTo>
                    <a:pt x="641" y="64"/>
                  </a:lnTo>
                  <a:close/>
                  <a:moveTo>
                    <a:pt x="700" y="64"/>
                  </a:moveTo>
                  <a:cubicBezTo>
                    <a:pt x="700" y="2"/>
                    <a:pt x="700" y="2"/>
                    <a:pt x="700" y="2"/>
                  </a:cubicBezTo>
                  <a:cubicBezTo>
                    <a:pt x="737" y="2"/>
                    <a:pt x="737" y="2"/>
                    <a:pt x="737" y="2"/>
                  </a:cubicBezTo>
                  <a:cubicBezTo>
                    <a:pt x="737" y="14"/>
                    <a:pt x="737" y="14"/>
                    <a:pt x="737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64"/>
                    <a:pt x="713" y="64"/>
                    <a:pt x="713" y="64"/>
                  </a:cubicBezTo>
                  <a:lnTo>
                    <a:pt x="700" y="64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841375" y="403226"/>
              <a:ext cx="142875" cy="587375"/>
            </a:xfrm>
            <a:custGeom>
              <a:avLst/>
              <a:gdLst>
                <a:gd name="T0" fmla="*/ 0 w 90"/>
                <a:gd name="T1" fmla="*/ 0 h 370"/>
                <a:gd name="T2" fmla="*/ 0 w 90"/>
                <a:gd name="T3" fmla="*/ 370 h 370"/>
                <a:gd name="T4" fmla="*/ 90 w 90"/>
                <a:gd name="T5" fmla="*/ 370 h 370"/>
                <a:gd name="T6" fmla="*/ 90 w 90"/>
                <a:gd name="T7" fmla="*/ 86 h 370"/>
                <a:gd name="T8" fmla="*/ 0 w 90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70">
                  <a:moveTo>
                    <a:pt x="0" y="0"/>
                  </a:moveTo>
                  <a:lnTo>
                    <a:pt x="0" y="370"/>
                  </a:lnTo>
                  <a:lnTo>
                    <a:pt x="90" y="370"/>
                  </a:lnTo>
                  <a:lnTo>
                    <a:pt x="9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619125" y="276226"/>
              <a:ext cx="198438" cy="311150"/>
            </a:xfrm>
            <a:custGeom>
              <a:avLst/>
              <a:gdLst>
                <a:gd name="T0" fmla="*/ 125 w 125"/>
                <a:gd name="T1" fmla="*/ 196 h 196"/>
                <a:gd name="T2" fmla="*/ 125 w 125"/>
                <a:gd name="T3" fmla="*/ 61 h 196"/>
                <a:gd name="T4" fmla="*/ 58 w 125"/>
                <a:gd name="T5" fmla="*/ 0 h 196"/>
                <a:gd name="T6" fmla="*/ 0 w 125"/>
                <a:gd name="T7" fmla="*/ 77 h 196"/>
                <a:gd name="T8" fmla="*/ 125 w 125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96">
                  <a:moveTo>
                    <a:pt x="125" y="196"/>
                  </a:moveTo>
                  <a:lnTo>
                    <a:pt x="125" y="61"/>
                  </a:lnTo>
                  <a:lnTo>
                    <a:pt x="58" y="0"/>
                  </a:lnTo>
                  <a:lnTo>
                    <a:pt x="0" y="77"/>
                  </a:lnTo>
                  <a:lnTo>
                    <a:pt x="125" y="196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39750" y="641351"/>
              <a:ext cx="144463" cy="592138"/>
            </a:xfrm>
            <a:custGeom>
              <a:avLst/>
              <a:gdLst>
                <a:gd name="T0" fmla="*/ 91 w 91"/>
                <a:gd name="T1" fmla="*/ 373 h 373"/>
                <a:gd name="T2" fmla="*/ 91 w 91"/>
                <a:gd name="T3" fmla="*/ 0 h 373"/>
                <a:gd name="T4" fmla="*/ 0 w 91"/>
                <a:gd name="T5" fmla="*/ 0 h 373"/>
                <a:gd name="T6" fmla="*/ 0 w 91"/>
                <a:gd name="T7" fmla="*/ 288 h 373"/>
                <a:gd name="T8" fmla="*/ 91 w 91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3">
                  <a:moveTo>
                    <a:pt x="91" y="373"/>
                  </a:moveTo>
                  <a:lnTo>
                    <a:pt x="91" y="0"/>
                  </a:lnTo>
                  <a:lnTo>
                    <a:pt x="0" y="0"/>
                  </a:lnTo>
                  <a:lnTo>
                    <a:pt x="0" y="288"/>
                  </a:lnTo>
                  <a:lnTo>
                    <a:pt x="91" y="373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11200" y="1049338"/>
              <a:ext cx="195263" cy="311150"/>
            </a:xfrm>
            <a:custGeom>
              <a:avLst/>
              <a:gdLst>
                <a:gd name="T0" fmla="*/ 0 w 123"/>
                <a:gd name="T1" fmla="*/ 0 h 196"/>
                <a:gd name="T2" fmla="*/ 0 w 123"/>
                <a:gd name="T3" fmla="*/ 135 h 196"/>
                <a:gd name="T4" fmla="*/ 64 w 123"/>
                <a:gd name="T5" fmla="*/ 196 h 196"/>
                <a:gd name="T6" fmla="*/ 123 w 123"/>
                <a:gd name="T7" fmla="*/ 116 h 196"/>
                <a:gd name="T8" fmla="*/ 0 w 123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6">
                  <a:moveTo>
                    <a:pt x="0" y="0"/>
                  </a:moveTo>
                  <a:lnTo>
                    <a:pt x="0" y="135"/>
                  </a:lnTo>
                  <a:lnTo>
                    <a:pt x="64" y="196"/>
                  </a:lnTo>
                  <a:lnTo>
                    <a:pt x="12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10116000" y="7200000"/>
            <a:ext cx="576000" cy="144000"/>
          </a:xfrm>
          <a:prstGeom prst="rect">
            <a:avLst/>
          </a:prstGeom>
          <a:solidFill>
            <a:srgbClr val="3FACE2"/>
          </a:solidFill>
        </p:spPr>
        <p:txBody>
          <a:bodyPr wrap="square" lIns="0" tIns="0" rIns="396000" bIns="0" rtlCol="0" anchor="ctr" anchorCtr="0">
            <a:noAutofit/>
          </a:bodyPr>
          <a:lstStyle/>
          <a:p>
            <a:pPr algn="r"/>
            <a:fld id="{81093028-D227-4B9A-BB72-B0B96CE8BE5E}" type="slidenum">
              <a:rPr lang="ru-RU" sz="10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 стр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1" y="216000"/>
            <a:ext cx="7560000" cy="4680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90000"/>
              </a:lnSpc>
              <a:defRPr sz="3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Дубликаты рамок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008000"/>
            <a:ext cx="9576000" cy="612000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8640000" y="216000"/>
            <a:ext cx="1657158" cy="432000"/>
            <a:chOff x="539750" y="276226"/>
            <a:chExt cx="4159251" cy="1084262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281113" y="684213"/>
              <a:ext cx="3417888" cy="369888"/>
            </a:xfrm>
            <a:custGeom>
              <a:avLst/>
              <a:gdLst>
                <a:gd name="T0" fmla="*/ 13 w 737"/>
                <a:gd name="T1" fmla="*/ 2 h 76"/>
                <a:gd name="T2" fmla="*/ 33 w 737"/>
                <a:gd name="T3" fmla="*/ 2 h 76"/>
                <a:gd name="T4" fmla="*/ 33 w 737"/>
                <a:gd name="T5" fmla="*/ 64 h 76"/>
                <a:gd name="T6" fmla="*/ 13 w 737"/>
                <a:gd name="T7" fmla="*/ 64 h 76"/>
                <a:gd name="T8" fmla="*/ 54 w 737"/>
                <a:gd name="T9" fmla="*/ 59 h 76"/>
                <a:gd name="T10" fmla="*/ 106 w 737"/>
                <a:gd name="T11" fmla="*/ 59 h 76"/>
                <a:gd name="T12" fmla="*/ 88 w 737"/>
                <a:gd name="T13" fmla="*/ 50 h 76"/>
                <a:gd name="T14" fmla="*/ 54 w 737"/>
                <a:gd name="T15" fmla="*/ 64 h 76"/>
                <a:gd name="T16" fmla="*/ 80 w 737"/>
                <a:gd name="T17" fmla="*/ 20 h 76"/>
                <a:gd name="T18" fmla="*/ 153 w 737"/>
                <a:gd name="T19" fmla="*/ 64 h 76"/>
                <a:gd name="T20" fmla="*/ 127 w 737"/>
                <a:gd name="T21" fmla="*/ 2 h 76"/>
                <a:gd name="T22" fmla="*/ 146 w 737"/>
                <a:gd name="T23" fmla="*/ 2 h 76"/>
                <a:gd name="T24" fmla="*/ 165 w 737"/>
                <a:gd name="T25" fmla="*/ 52 h 76"/>
                <a:gd name="T26" fmla="*/ 175 w 737"/>
                <a:gd name="T27" fmla="*/ 64 h 76"/>
                <a:gd name="T28" fmla="*/ 220 w 737"/>
                <a:gd name="T29" fmla="*/ 64 h 76"/>
                <a:gd name="T30" fmla="*/ 188 w 737"/>
                <a:gd name="T31" fmla="*/ 14 h 76"/>
                <a:gd name="T32" fmla="*/ 234 w 737"/>
                <a:gd name="T33" fmla="*/ 64 h 76"/>
                <a:gd name="T34" fmla="*/ 277 w 737"/>
                <a:gd name="T35" fmla="*/ 21 h 76"/>
                <a:gd name="T36" fmla="*/ 247 w 737"/>
                <a:gd name="T37" fmla="*/ 64 h 76"/>
                <a:gd name="T38" fmla="*/ 258 w 737"/>
                <a:gd name="T39" fmla="*/ 29 h 76"/>
                <a:gd name="T40" fmla="*/ 247 w 737"/>
                <a:gd name="T41" fmla="*/ 13 h 76"/>
                <a:gd name="T42" fmla="*/ 326 w 737"/>
                <a:gd name="T43" fmla="*/ 59 h 76"/>
                <a:gd name="T44" fmla="*/ 286 w 737"/>
                <a:gd name="T45" fmla="*/ 43 h 76"/>
                <a:gd name="T46" fmla="*/ 332 w 737"/>
                <a:gd name="T47" fmla="*/ 23 h 76"/>
                <a:gd name="T48" fmla="*/ 309 w 737"/>
                <a:gd name="T49" fmla="*/ 13 h 76"/>
                <a:gd name="T50" fmla="*/ 309 w 737"/>
                <a:gd name="T51" fmla="*/ 53 h 76"/>
                <a:gd name="T52" fmla="*/ 345 w 737"/>
                <a:gd name="T53" fmla="*/ 64 h 76"/>
                <a:gd name="T54" fmla="*/ 372 w 737"/>
                <a:gd name="T55" fmla="*/ 28 h 76"/>
                <a:gd name="T56" fmla="*/ 398 w 737"/>
                <a:gd name="T57" fmla="*/ 64 h 76"/>
                <a:gd name="T58" fmla="*/ 375 w 737"/>
                <a:gd name="T59" fmla="*/ 45 h 76"/>
                <a:gd name="T60" fmla="*/ 357 w 737"/>
                <a:gd name="T61" fmla="*/ 64 h 76"/>
                <a:gd name="T62" fmla="*/ 414 w 737"/>
                <a:gd name="T63" fmla="*/ 47 h 76"/>
                <a:gd name="T64" fmla="*/ 454 w 737"/>
                <a:gd name="T65" fmla="*/ 2 h 76"/>
                <a:gd name="T66" fmla="*/ 442 w 737"/>
                <a:gd name="T67" fmla="*/ 14 h 76"/>
                <a:gd name="T68" fmla="*/ 406 w 737"/>
                <a:gd name="T69" fmla="*/ 64 h 76"/>
                <a:gd name="T70" fmla="*/ 469 w 737"/>
                <a:gd name="T71" fmla="*/ 2 h 76"/>
                <a:gd name="T72" fmla="*/ 503 w 737"/>
                <a:gd name="T73" fmla="*/ 2 h 76"/>
                <a:gd name="T74" fmla="*/ 502 w 737"/>
                <a:gd name="T75" fmla="*/ 64 h 76"/>
                <a:gd name="T76" fmla="*/ 469 w 737"/>
                <a:gd name="T77" fmla="*/ 64 h 76"/>
                <a:gd name="T78" fmla="*/ 539 w 737"/>
                <a:gd name="T79" fmla="*/ 43 h 76"/>
                <a:gd name="T80" fmla="*/ 549 w 737"/>
                <a:gd name="T81" fmla="*/ 38 h 76"/>
                <a:gd name="T82" fmla="*/ 549 w 737"/>
                <a:gd name="T83" fmla="*/ 27 h 76"/>
                <a:gd name="T84" fmla="*/ 554 w 737"/>
                <a:gd name="T85" fmla="*/ 15 h 76"/>
                <a:gd name="T86" fmla="*/ 528 w 737"/>
                <a:gd name="T87" fmla="*/ 22 h 76"/>
                <a:gd name="T88" fmla="*/ 564 w 737"/>
                <a:gd name="T89" fmla="*/ 5 h 76"/>
                <a:gd name="T90" fmla="*/ 571 w 737"/>
                <a:gd name="T91" fmla="*/ 45 h 76"/>
                <a:gd name="T92" fmla="*/ 581 w 737"/>
                <a:gd name="T93" fmla="*/ 64 h 76"/>
                <a:gd name="T94" fmla="*/ 594 w 737"/>
                <a:gd name="T95" fmla="*/ 39 h 76"/>
                <a:gd name="T96" fmla="*/ 627 w 737"/>
                <a:gd name="T97" fmla="*/ 64 h 76"/>
                <a:gd name="T98" fmla="*/ 593 w 737"/>
                <a:gd name="T99" fmla="*/ 64 h 76"/>
                <a:gd name="T100" fmla="*/ 641 w 737"/>
                <a:gd name="T101" fmla="*/ 2 h 76"/>
                <a:gd name="T102" fmla="*/ 674 w 737"/>
                <a:gd name="T103" fmla="*/ 27 h 76"/>
                <a:gd name="T104" fmla="*/ 686 w 737"/>
                <a:gd name="T105" fmla="*/ 64 h 76"/>
                <a:gd name="T106" fmla="*/ 654 w 737"/>
                <a:gd name="T107" fmla="*/ 39 h 76"/>
                <a:gd name="T108" fmla="*/ 700 w 737"/>
                <a:gd name="T109" fmla="*/ 64 h 76"/>
                <a:gd name="T110" fmla="*/ 737 w 737"/>
                <a:gd name="T111" fmla="*/ 14 h 76"/>
                <a:gd name="T112" fmla="*/ 700 w 737"/>
                <a:gd name="T11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7" h="76">
                  <a:moveTo>
                    <a:pt x="0" y="6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64"/>
                    <a:pt x="13" y="64"/>
                    <a:pt x="13" y="64"/>
                  </a:cubicBezTo>
                  <a:lnTo>
                    <a:pt x="0" y="64"/>
                  </a:lnTo>
                  <a:close/>
                  <a:moveTo>
                    <a:pt x="54" y="6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54" y="64"/>
                  </a:lnTo>
                  <a:close/>
                  <a:moveTo>
                    <a:pt x="74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74" y="38"/>
                  </a:lnTo>
                  <a:close/>
                  <a:moveTo>
                    <a:pt x="153" y="76"/>
                  </a:moveTo>
                  <a:cubicBezTo>
                    <a:pt x="153" y="64"/>
                    <a:pt x="153" y="64"/>
                    <a:pt x="153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76"/>
                    <a:pt x="165" y="76"/>
                    <a:pt x="165" y="76"/>
                  </a:cubicBezTo>
                  <a:lnTo>
                    <a:pt x="153" y="76"/>
                  </a:lnTo>
                  <a:close/>
                  <a:moveTo>
                    <a:pt x="175" y="64"/>
                  </a:moveTo>
                  <a:cubicBezTo>
                    <a:pt x="175" y="2"/>
                    <a:pt x="175" y="2"/>
                    <a:pt x="175" y="2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64"/>
                    <a:pt x="188" y="64"/>
                    <a:pt x="188" y="64"/>
                  </a:cubicBezTo>
                  <a:lnTo>
                    <a:pt x="175" y="64"/>
                  </a:lnTo>
                  <a:close/>
                  <a:moveTo>
                    <a:pt x="234" y="64"/>
                  </a:moveTo>
                  <a:cubicBezTo>
                    <a:pt x="234" y="2"/>
                    <a:pt x="234" y="2"/>
                    <a:pt x="234" y="2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71" y="2"/>
                    <a:pt x="277" y="9"/>
                    <a:pt x="277" y="21"/>
                  </a:cubicBezTo>
                  <a:cubicBezTo>
                    <a:pt x="277" y="33"/>
                    <a:pt x="271" y="41"/>
                    <a:pt x="260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64"/>
                    <a:pt x="247" y="64"/>
                    <a:pt x="247" y="64"/>
                  </a:cubicBezTo>
                  <a:lnTo>
                    <a:pt x="234" y="64"/>
                  </a:lnTo>
                  <a:close/>
                  <a:moveTo>
                    <a:pt x="247" y="29"/>
                  </a:moveTo>
                  <a:cubicBezTo>
                    <a:pt x="258" y="29"/>
                    <a:pt x="258" y="29"/>
                    <a:pt x="258" y="29"/>
                  </a:cubicBezTo>
                  <a:cubicBezTo>
                    <a:pt x="261" y="29"/>
                    <a:pt x="264" y="26"/>
                    <a:pt x="264" y="21"/>
                  </a:cubicBezTo>
                  <a:cubicBezTo>
                    <a:pt x="264" y="16"/>
                    <a:pt x="261" y="13"/>
                    <a:pt x="258" y="13"/>
                  </a:cubicBezTo>
                  <a:cubicBezTo>
                    <a:pt x="247" y="13"/>
                    <a:pt x="247" y="13"/>
                    <a:pt x="247" y="13"/>
                  </a:cubicBezTo>
                  <a:lnTo>
                    <a:pt x="247" y="29"/>
                  </a:lnTo>
                  <a:close/>
                  <a:moveTo>
                    <a:pt x="332" y="43"/>
                  </a:moveTo>
                  <a:cubicBezTo>
                    <a:pt x="332" y="50"/>
                    <a:pt x="330" y="55"/>
                    <a:pt x="326" y="59"/>
                  </a:cubicBezTo>
                  <a:cubicBezTo>
                    <a:pt x="321" y="63"/>
                    <a:pt x="316" y="65"/>
                    <a:pt x="309" y="65"/>
                  </a:cubicBezTo>
                  <a:cubicBezTo>
                    <a:pt x="302" y="65"/>
                    <a:pt x="296" y="63"/>
                    <a:pt x="292" y="59"/>
                  </a:cubicBezTo>
                  <a:cubicBezTo>
                    <a:pt x="288" y="55"/>
                    <a:pt x="286" y="49"/>
                    <a:pt x="286" y="4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8"/>
                    <a:pt x="294" y="0"/>
                    <a:pt x="309" y="0"/>
                  </a:cubicBezTo>
                  <a:cubicBezTo>
                    <a:pt x="323" y="0"/>
                    <a:pt x="332" y="9"/>
                    <a:pt x="332" y="23"/>
                  </a:cubicBezTo>
                  <a:cubicBezTo>
                    <a:pt x="332" y="43"/>
                    <a:pt x="332" y="43"/>
                    <a:pt x="332" y="43"/>
                  </a:cubicBezTo>
                  <a:close/>
                  <a:moveTo>
                    <a:pt x="319" y="22"/>
                  </a:moveTo>
                  <a:cubicBezTo>
                    <a:pt x="319" y="17"/>
                    <a:pt x="316" y="13"/>
                    <a:pt x="309" y="13"/>
                  </a:cubicBezTo>
                  <a:cubicBezTo>
                    <a:pt x="302" y="13"/>
                    <a:pt x="298" y="17"/>
                    <a:pt x="298" y="22"/>
                  </a:cubicBezTo>
                  <a:cubicBezTo>
                    <a:pt x="298" y="43"/>
                    <a:pt x="298" y="43"/>
                    <a:pt x="298" y="43"/>
                  </a:cubicBezTo>
                  <a:cubicBezTo>
                    <a:pt x="298" y="49"/>
                    <a:pt x="302" y="53"/>
                    <a:pt x="309" y="53"/>
                  </a:cubicBezTo>
                  <a:cubicBezTo>
                    <a:pt x="316" y="53"/>
                    <a:pt x="319" y="49"/>
                    <a:pt x="319" y="43"/>
                  </a:cubicBezTo>
                  <a:lnTo>
                    <a:pt x="319" y="22"/>
                  </a:lnTo>
                  <a:close/>
                  <a:moveTo>
                    <a:pt x="345" y="64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8" y="2"/>
                    <a:pt x="398" y="2"/>
                    <a:pt x="398" y="2"/>
                  </a:cubicBezTo>
                  <a:cubicBezTo>
                    <a:pt x="398" y="64"/>
                    <a:pt x="398" y="64"/>
                    <a:pt x="398" y="64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86" y="26"/>
                    <a:pt x="386" y="26"/>
                    <a:pt x="386" y="26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7" y="64"/>
                    <a:pt x="357" y="64"/>
                    <a:pt x="357" y="64"/>
                  </a:cubicBezTo>
                  <a:lnTo>
                    <a:pt x="345" y="64"/>
                  </a:lnTo>
                  <a:close/>
                  <a:moveTo>
                    <a:pt x="406" y="51"/>
                  </a:moveTo>
                  <a:cubicBezTo>
                    <a:pt x="410" y="51"/>
                    <a:pt x="413" y="50"/>
                    <a:pt x="414" y="47"/>
                  </a:cubicBezTo>
                  <a:cubicBezTo>
                    <a:pt x="416" y="44"/>
                    <a:pt x="416" y="39"/>
                    <a:pt x="416" y="30"/>
                  </a:cubicBezTo>
                  <a:cubicBezTo>
                    <a:pt x="416" y="2"/>
                    <a:pt x="416" y="2"/>
                    <a:pt x="416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442" y="14"/>
                    <a:pt x="442" y="14"/>
                    <a:pt x="442" y="14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33"/>
                    <a:pt x="428" y="33"/>
                    <a:pt x="428" y="33"/>
                  </a:cubicBezTo>
                  <a:cubicBezTo>
                    <a:pt x="428" y="54"/>
                    <a:pt x="421" y="64"/>
                    <a:pt x="406" y="64"/>
                  </a:cubicBezTo>
                  <a:cubicBezTo>
                    <a:pt x="406" y="51"/>
                    <a:pt x="406" y="51"/>
                    <a:pt x="406" y="51"/>
                  </a:cubicBezTo>
                  <a:close/>
                  <a:moveTo>
                    <a:pt x="469" y="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82" y="2"/>
                    <a:pt x="482" y="2"/>
                    <a:pt x="482" y="2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503" y="2"/>
                    <a:pt x="503" y="2"/>
                    <a:pt x="503" y="2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27"/>
                    <a:pt x="502" y="27"/>
                    <a:pt x="502" y="27"/>
                  </a:cubicBezTo>
                  <a:cubicBezTo>
                    <a:pt x="481" y="64"/>
                    <a:pt x="481" y="64"/>
                    <a:pt x="481" y="64"/>
                  </a:cubicBezTo>
                  <a:lnTo>
                    <a:pt x="469" y="64"/>
                  </a:lnTo>
                  <a:close/>
                  <a:moveTo>
                    <a:pt x="538" y="63"/>
                  </a:moveTo>
                  <a:cubicBezTo>
                    <a:pt x="531" y="60"/>
                    <a:pt x="526" y="53"/>
                    <a:pt x="52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9"/>
                    <a:pt x="543" y="52"/>
                    <a:pt x="549" y="52"/>
                  </a:cubicBezTo>
                  <a:cubicBezTo>
                    <a:pt x="555" y="52"/>
                    <a:pt x="558" y="50"/>
                    <a:pt x="558" y="45"/>
                  </a:cubicBezTo>
                  <a:cubicBezTo>
                    <a:pt x="558" y="41"/>
                    <a:pt x="555" y="38"/>
                    <a:pt x="549" y="38"/>
                  </a:cubicBezTo>
                  <a:cubicBezTo>
                    <a:pt x="542" y="38"/>
                    <a:pt x="542" y="38"/>
                    <a:pt x="542" y="38"/>
                  </a:cubicBezTo>
                  <a:cubicBezTo>
                    <a:pt x="542" y="27"/>
                    <a:pt x="542" y="27"/>
                    <a:pt x="542" y="27"/>
                  </a:cubicBezTo>
                  <a:cubicBezTo>
                    <a:pt x="549" y="27"/>
                    <a:pt x="549" y="27"/>
                    <a:pt x="549" y="27"/>
                  </a:cubicBezTo>
                  <a:cubicBezTo>
                    <a:pt x="552" y="27"/>
                    <a:pt x="553" y="26"/>
                    <a:pt x="554" y="25"/>
                  </a:cubicBezTo>
                  <a:cubicBezTo>
                    <a:pt x="556" y="24"/>
                    <a:pt x="556" y="22"/>
                    <a:pt x="556" y="20"/>
                  </a:cubicBezTo>
                  <a:cubicBezTo>
                    <a:pt x="556" y="17"/>
                    <a:pt x="556" y="16"/>
                    <a:pt x="554" y="15"/>
                  </a:cubicBezTo>
                  <a:cubicBezTo>
                    <a:pt x="553" y="13"/>
                    <a:pt x="551" y="13"/>
                    <a:pt x="549" y="13"/>
                  </a:cubicBezTo>
                  <a:cubicBezTo>
                    <a:pt x="544" y="13"/>
                    <a:pt x="540" y="15"/>
                    <a:pt x="540" y="22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15"/>
                    <a:pt x="530" y="9"/>
                    <a:pt x="534" y="5"/>
                  </a:cubicBezTo>
                  <a:cubicBezTo>
                    <a:pt x="538" y="2"/>
                    <a:pt x="543" y="0"/>
                    <a:pt x="549" y="0"/>
                  </a:cubicBezTo>
                  <a:cubicBezTo>
                    <a:pt x="555" y="0"/>
                    <a:pt x="560" y="1"/>
                    <a:pt x="564" y="5"/>
                  </a:cubicBezTo>
                  <a:cubicBezTo>
                    <a:pt x="568" y="9"/>
                    <a:pt x="570" y="13"/>
                    <a:pt x="570" y="19"/>
                  </a:cubicBezTo>
                  <a:cubicBezTo>
                    <a:pt x="570" y="24"/>
                    <a:pt x="567" y="29"/>
                    <a:pt x="563" y="32"/>
                  </a:cubicBezTo>
                  <a:cubicBezTo>
                    <a:pt x="568" y="35"/>
                    <a:pt x="571" y="39"/>
                    <a:pt x="571" y="45"/>
                  </a:cubicBezTo>
                  <a:cubicBezTo>
                    <a:pt x="571" y="57"/>
                    <a:pt x="563" y="65"/>
                    <a:pt x="549" y="65"/>
                  </a:cubicBezTo>
                  <a:cubicBezTo>
                    <a:pt x="545" y="65"/>
                    <a:pt x="541" y="65"/>
                    <a:pt x="538" y="63"/>
                  </a:cubicBezTo>
                  <a:moveTo>
                    <a:pt x="581" y="64"/>
                  </a:moveTo>
                  <a:cubicBezTo>
                    <a:pt x="581" y="2"/>
                    <a:pt x="581" y="2"/>
                    <a:pt x="581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39"/>
                    <a:pt x="594" y="39"/>
                    <a:pt x="594" y="39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627" y="2"/>
                    <a:pt x="627" y="2"/>
                    <a:pt x="627" y="2"/>
                  </a:cubicBezTo>
                  <a:cubicBezTo>
                    <a:pt x="627" y="64"/>
                    <a:pt x="627" y="64"/>
                    <a:pt x="627" y="64"/>
                  </a:cubicBezTo>
                  <a:cubicBezTo>
                    <a:pt x="614" y="64"/>
                    <a:pt x="614" y="64"/>
                    <a:pt x="614" y="64"/>
                  </a:cubicBezTo>
                  <a:cubicBezTo>
                    <a:pt x="614" y="27"/>
                    <a:pt x="614" y="27"/>
                    <a:pt x="614" y="27"/>
                  </a:cubicBezTo>
                  <a:cubicBezTo>
                    <a:pt x="593" y="64"/>
                    <a:pt x="593" y="64"/>
                    <a:pt x="593" y="64"/>
                  </a:cubicBezTo>
                  <a:lnTo>
                    <a:pt x="581" y="64"/>
                  </a:lnTo>
                  <a:close/>
                  <a:moveTo>
                    <a:pt x="641" y="64"/>
                  </a:moveTo>
                  <a:cubicBezTo>
                    <a:pt x="641" y="2"/>
                    <a:pt x="641" y="2"/>
                    <a:pt x="641" y="2"/>
                  </a:cubicBezTo>
                  <a:cubicBezTo>
                    <a:pt x="654" y="2"/>
                    <a:pt x="654" y="2"/>
                    <a:pt x="654" y="2"/>
                  </a:cubicBezTo>
                  <a:cubicBezTo>
                    <a:pt x="654" y="27"/>
                    <a:pt x="654" y="27"/>
                    <a:pt x="654" y="27"/>
                  </a:cubicBezTo>
                  <a:cubicBezTo>
                    <a:pt x="674" y="27"/>
                    <a:pt x="674" y="27"/>
                    <a:pt x="674" y="27"/>
                  </a:cubicBezTo>
                  <a:cubicBezTo>
                    <a:pt x="674" y="2"/>
                    <a:pt x="674" y="2"/>
                    <a:pt x="674" y="2"/>
                  </a:cubicBezTo>
                  <a:cubicBezTo>
                    <a:pt x="686" y="2"/>
                    <a:pt x="686" y="2"/>
                    <a:pt x="686" y="2"/>
                  </a:cubicBezTo>
                  <a:cubicBezTo>
                    <a:pt x="686" y="64"/>
                    <a:pt x="686" y="64"/>
                    <a:pt x="686" y="64"/>
                  </a:cubicBezTo>
                  <a:cubicBezTo>
                    <a:pt x="674" y="64"/>
                    <a:pt x="674" y="64"/>
                    <a:pt x="674" y="64"/>
                  </a:cubicBezTo>
                  <a:cubicBezTo>
                    <a:pt x="674" y="39"/>
                    <a:pt x="674" y="39"/>
                    <a:pt x="674" y="39"/>
                  </a:cubicBezTo>
                  <a:cubicBezTo>
                    <a:pt x="654" y="39"/>
                    <a:pt x="654" y="39"/>
                    <a:pt x="654" y="39"/>
                  </a:cubicBezTo>
                  <a:cubicBezTo>
                    <a:pt x="654" y="64"/>
                    <a:pt x="654" y="64"/>
                    <a:pt x="654" y="64"/>
                  </a:cubicBezTo>
                  <a:lnTo>
                    <a:pt x="641" y="64"/>
                  </a:lnTo>
                  <a:close/>
                  <a:moveTo>
                    <a:pt x="700" y="64"/>
                  </a:moveTo>
                  <a:cubicBezTo>
                    <a:pt x="700" y="2"/>
                    <a:pt x="700" y="2"/>
                    <a:pt x="700" y="2"/>
                  </a:cubicBezTo>
                  <a:cubicBezTo>
                    <a:pt x="737" y="2"/>
                    <a:pt x="737" y="2"/>
                    <a:pt x="737" y="2"/>
                  </a:cubicBezTo>
                  <a:cubicBezTo>
                    <a:pt x="737" y="14"/>
                    <a:pt x="737" y="14"/>
                    <a:pt x="737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64"/>
                    <a:pt x="713" y="64"/>
                    <a:pt x="713" y="64"/>
                  </a:cubicBezTo>
                  <a:lnTo>
                    <a:pt x="700" y="64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841375" y="403226"/>
              <a:ext cx="142875" cy="587375"/>
            </a:xfrm>
            <a:custGeom>
              <a:avLst/>
              <a:gdLst>
                <a:gd name="T0" fmla="*/ 0 w 90"/>
                <a:gd name="T1" fmla="*/ 0 h 370"/>
                <a:gd name="T2" fmla="*/ 0 w 90"/>
                <a:gd name="T3" fmla="*/ 370 h 370"/>
                <a:gd name="T4" fmla="*/ 90 w 90"/>
                <a:gd name="T5" fmla="*/ 370 h 370"/>
                <a:gd name="T6" fmla="*/ 90 w 90"/>
                <a:gd name="T7" fmla="*/ 86 h 370"/>
                <a:gd name="T8" fmla="*/ 0 w 90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70">
                  <a:moveTo>
                    <a:pt x="0" y="0"/>
                  </a:moveTo>
                  <a:lnTo>
                    <a:pt x="0" y="370"/>
                  </a:lnTo>
                  <a:lnTo>
                    <a:pt x="90" y="370"/>
                  </a:lnTo>
                  <a:lnTo>
                    <a:pt x="9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19125" y="276226"/>
              <a:ext cx="198438" cy="311150"/>
            </a:xfrm>
            <a:custGeom>
              <a:avLst/>
              <a:gdLst>
                <a:gd name="T0" fmla="*/ 125 w 125"/>
                <a:gd name="T1" fmla="*/ 196 h 196"/>
                <a:gd name="T2" fmla="*/ 125 w 125"/>
                <a:gd name="T3" fmla="*/ 61 h 196"/>
                <a:gd name="T4" fmla="*/ 58 w 125"/>
                <a:gd name="T5" fmla="*/ 0 h 196"/>
                <a:gd name="T6" fmla="*/ 0 w 125"/>
                <a:gd name="T7" fmla="*/ 77 h 196"/>
                <a:gd name="T8" fmla="*/ 125 w 125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96">
                  <a:moveTo>
                    <a:pt x="125" y="196"/>
                  </a:moveTo>
                  <a:lnTo>
                    <a:pt x="125" y="61"/>
                  </a:lnTo>
                  <a:lnTo>
                    <a:pt x="58" y="0"/>
                  </a:lnTo>
                  <a:lnTo>
                    <a:pt x="0" y="77"/>
                  </a:lnTo>
                  <a:lnTo>
                    <a:pt x="125" y="196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39750" y="641351"/>
              <a:ext cx="144463" cy="592138"/>
            </a:xfrm>
            <a:custGeom>
              <a:avLst/>
              <a:gdLst>
                <a:gd name="T0" fmla="*/ 91 w 91"/>
                <a:gd name="T1" fmla="*/ 373 h 373"/>
                <a:gd name="T2" fmla="*/ 91 w 91"/>
                <a:gd name="T3" fmla="*/ 0 h 373"/>
                <a:gd name="T4" fmla="*/ 0 w 91"/>
                <a:gd name="T5" fmla="*/ 0 h 373"/>
                <a:gd name="T6" fmla="*/ 0 w 91"/>
                <a:gd name="T7" fmla="*/ 288 h 373"/>
                <a:gd name="T8" fmla="*/ 91 w 91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3">
                  <a:moveTo>
                    <a:pt x="91" y="373"/>
                  </a:moveTo>
                  <a:lnTo>
                    <a:pt x="91" y="0"/>
                  </a:lnTo>
                  <a:lnTo>
                    <a:pt x="0" y="0"/>
                  </a:lnTo>
                  <a:lnTo>
                    <a:pt x="0" y="288"/>
                  </a:lnTo>
                  <a:lnTo>
                    <a:pt x="91" y="373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11200" y="1049338"/>
              <a:ext cx="195263" cy="311150"/>
            </a:xfrm>
            <a:custGeom>
              <a:avLst/>
              <a:gdLst>
                <a:gd name="T0" fmla="*/ 0 w 123"/>
                <a:gd name="T1" fmla="*/ 0 h 196"/>
                <a:gd name="T2" fmla="*/ 0 w 123"/>
                <a:gd name="T3" fmla="*/ 135 h 196"/>
                <a:gd name="T4" fmla="*/ 64 w 123"/>
                <a:gd name="T5" fmla="*/ 196 h 196"/>
                <a:gd name="T6" fmla="*/ 123 w 123"/>
                <a:gd name="T7" fmla="*/ 116 h 196"/>
                <a:gd name="T8" fmla="*/ 0 w 123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6">
                  <a:moveTo>
                    <a:pt x="0" y="0"/>
                  </a:moveTo>
                  <a:lnTo>
                    <a:pt x="0" y="135"/>
                  </a:lnTo>
                  <a:lnTo>
                    <a:pt x="64" y="196"/>
                  </a:lnTo>
                  <a:lnTo>
                    <a:pt x="12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10080000" y="7128000"/>
            <a:ext cx="612000" cy="216000"/>
          </a:xfrm>
          <a:prstGeom prst="rect">
            <a:avLst/>
          </a:prstGeom>
          <a:solidFill>
            <a:srgbClr val="3FACE2"/>
          </a:solidFill>
        </p:spPr>
        <p:txBody>
          <a:bodyPr wrap="square" lIns="0" tIns="0" rIns="396000" bIns="0" rtlCol="0" anchor="ctr" anchorCtr="0">
            <a:noAutofit/>
          </a:bodyPr>
          <a:lstStyle/>
          <a:p>
            <a:pPr algn="r"/>
            <a:fld id="{81093028-D227-4B9A-BB72-B0B96CE8BE5E}" type="slidenum">
              <a:rPr lang="ru-RU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19999" y="1008000"/>
            <a:ext cx="9576000" cy="633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19999" y="1476000"/>
            <a:ext cx="9576000" cy="5868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19999" y="1944000"/>
            <a:ext cx="9576000" cy="5400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60000" y="1728000"/>
            <a:ext cx="360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9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180000"/>
            <a:ext cx="6652952" cy="1461188"/>
          </a:xfrm>
        </p:spPr>
        <p:txBody>
          <a:bodyPr lIns="0" tIns="0" rIns="0" bIns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0EF4-38D4-4843-8B41-643CF8F7C2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3B82-82B8-45FF-B30D-C464593CE25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8136000" y="216000"/>
            <a:ext cx="2209544" cy="576000"/>
            <a:chOff x="539750" y="276226"/>
            <a:chExt cx="4159251" cy="1084262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281113" y="684213"/>
              <a:ext cx="3417888" cy="369888"/>
            </a:xfrm>
            <a:custGeom>
              <a:avLst/>
              <a:gdLst>
                <a:gd name="T0" fmla="*/ 13 w 737"/>
                <a:gd name="T1" fmla="*/ 2 h 76"/>
                <a:gd name="T2" fmla="*/ 33 w 737"/>
                <a:gd name="T3" fmla="*/ 2 h 76"/>
                <a:gd name="T4" fmla="*/ 33 w 737"/>
                <a:gd name="T5" fmla="*/ 64 h 76"/>
                <a:gd name="T6" fmla="*/ 13 w 737"/>
                <a:gd name="T7" fmla="*/ 64 h 76"/>
                <a:gd name="T8" fmla="*/ 54 w 737"/>
                <a:gd name="T9" fmla="*/ 59 h 76"/>
                <a:gd name="T10" fmla="*/ 106 w 737"/>
                <a:gd name="T11" fmla="*/ 59 h 76"/>
                <a:gd name="T12" fmla="*/ 88 w 737"/>
                <a:gd name="T13" fmla="*/ 50 h 76"/>
                <a:gd name="T14" fmla="*/ 54 w 737"/>
                <a:gd name="T15" fmla="*/ 64 h 76"/>
                <a:gd name="T16" fmla="*/ 80 w 737"/>
                <a:gd name="T17" fmla="*/ 20 h 76"/>
                <a:gd name="T18" fmla="*/ 153 w 737"/>
                <a:gd name="T19" fmla="*/ 64 h 76"/>
                <a:gd name="T20" fmla="*/ 127 w 737"/>
                <a:gd name="T21" fmla="*/ 2 h 76"/>
                <a:gd name="T22" fmla="*/ 146 w 737"/>
                <a:gd name="T23" fmla="*/ 2 h 76"/>
                <a:gd name="T24" fmla="*/ 165 w 737"/>
                <a:gd name="T25" fmla="*/ 52 h 76"/>
                <a:gd name="T26" fmla="*/ 175 w 737"/>
                <a:gd name="T27" fmla="*/ 64 h 76"/>
                <a:gd name="T28" fmla="*/ 220 w 737"/>
                <a:gd name="T29" fmla="*/ 64 h 76"/>
                <a:gd name="T30" fmla="*/ 188 w 737"/>
                <a:gd name="T31" fmla="*/ 14 h 76"/>
                <a:gd name="T32" fmla="*/ 234 w 737"/>
                <a:gd name="T33" fmla="*/ 64 h 76"/>
                <a:gd name="T34" fmla="*/ 277 w 737"/>
                <a:gd name="T35" fmla="*/ 21 h 76"/>
                <a:gd name="T36" fmla="*/ 247 w 737"/>
                <a:gd name="T37" fmla="*/ 64 h 76"/>
                <a:gd name="T38" fmla="*/ 258 w 737"/>
                <a:gd name="T39" fmla="*/ 29 h 76"/>
                <a:gd name="T40" fmla="*/ 247 w 737"/>
                <a:gd name="T41" fmla="*/ 13 h 76"/>
                <a:gd name="T42" fmla="*/ 326 w 737"/>
                <a:gd name="T43" fmla="*/ 59 h 76"/>
                <a:gd name="T44" fmla="*/ 286 w 737"/>
                <a:gd name="T45" fmla="*/ 43 h 76"/>
                <a:gd name="T46" fmla="*/ 332 w 737"/>
                <a:gd name="T47" fmla="*/ 23 h 76"/>
                <a:gd name="T48" fmla="*/ 309 w 737"/>
                <a:gd name="T49" fmla="*/ 13 h 76"/>
                <a:gd name="T50" fmla="*/ 309 w 737"/>
                <a:gd name="T51" fmla="*/ 53 h 76"/>
                <a:gd name="T52" fmla="*/ 345 w 737"/>
                <a:gd name="T53" fmla="*/ 64 h 76"/>
                <a:gd name="T54" fmla="*/ 372 w 737"/>
                <a:gd name="T55" fmla="*/ 28 h 76"/>
                <a:gd name="T56" fmla="*/ 398 w 737"/>
                <a:gd name="T57" fmla="*/ 64 h 76"/>
                <a:gd name="T58" fmla="*/ 375 w 737"/>
                <a:gd name="T59" fmla="*/ 45 h 76"/>
                <a:gd name="T60" fmla="*/ 357 w 737"/>
                <a:gd name="T61" fmla="*/ 64 h 76"/>
                <a:gd name="T62" fmla="*/ 414 w 737"/>
                <a:gd name="T63" fmla="*/ 47 h 76"/>
                <a:gd name="T64" fmla="*/ 454 w 737"/>
                <a:gd name="T65" fmla="*/ 2 h 76"/>
                <a:gd name="T66" fmla="*/ 442 w 737"/>
                <a:gd name="T67" fmla="*/ 14 h 76"/>
                <a:gd name="T68" fmla="*/ 406 w 737"/>
                <a:gd name="T69" fmla="*/ 64 h 76"/>
                <a:gd name="T70" fmla="*/ 469 w 737"/>
                <a:gd name="T71" fmla="*/ 2 h 76"/>
                <a:gd name="T72" fmla="*/ 503 w 737"/>
                <a:gd name="T73" fmla="*/ 2 h 76"/>
                <a:gd name="T74" fmla="*/ 502 w 737"/>
                <a:gd name="T75" fmla="*/ 64 h 76"/>
                <a:gd name="T76" fmla="*/ 469 w 737"/>
                <a:gd name="T77" fmla="*/ 64 h 76"/>
                <a:gd name="T78" fmla="*/ 539 w 737"/>
                <a:gd name="T79" fmla="*/ 43 h 76"/>
                <a:gd name="T80" fmla="*/ 549 w 737"/>
                <a:gd name="T81" fmla="*/ 38 h 76"/>
                <a:gd name="T82" fmla="*/ 549 w 737"/>
                <a:gd name="T83" fmla="*/ 27 h 76"/>
                <a:gd name="T84" fmla="*/ 554 w 737"/>
                <a:gd name="T85" fmla="*/ 15 h 76"/>
                <a:gd name="T86" fmla="*/ 528 w 737"/>
                <a:gd name="T87" fmla="*/ 22 h 76"/>
                <a:gd name="T88" fmla="*/ 564 w 737"/>
                <a:gd name="T89" fmla="*/ 5 h 76"/>
                <a:gd name="T90" fmla="*/ 571 w 737"/>
                <a:gd name="T91" fmla="*/ 45 h 76"/>
                <a:gd name="T92" fmla="*/ 581 w 737"/>
                <a:gd name="T93" fmla="*/ 64 h 76"/>
                <a:gd name="T94" fmla="*/ 594 w 737"/>
                <a:gd name="T95" fmla="*/ 39 h 76"/>
                <a:gd name="T96" fmla="*/ 627 w 737"/>
                <a:gd name="T97" fmla="*/ 64 h 76"/>
                <a:gd name="T98" fmla="*/ 593 w 737"/>
                <a:gd name="T99" fmla="*/ 64 h 76"/>
                <a:gd name="T100" fmla="*/ 641 w 737"/>
                <a:gd name="T101" fmla="*/ 2 h 76"/>
                <a:gd name="T102" fmla="*/ 674 w 737"/>
                <a:gd name="T103" fmla="*/ 27 h 76"/>
                <a:gd name="T104" fmla="*/ 686 w 737"/>
                <a:gd name="T105" fmla="*/ 64 h 76"/>
                <a:gd name="T106" fmla="*/ 654 w 737"/>
                <a:gd name="T107" fmla="*/ 39 h 76"/>
                <a:gd name="T108" fmla="*/ 700 w 737"/>
                <a:gd name="T109" fmla="*/ 64 h 76"/>
                <a:gd name="T110" fmla="*/ 737 w 737"/>
                <a:gd name="T111" fmla="*/ 14 h 76"/>
                <a:gd name="T112" fmla="*/ 700 w 737"/>
                <a:gd name="T11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7" h="76">
                  <a:moveTo>
                    <a:pt x="0" y="6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64"/>
                    <a:pt x="13" y="64"/>
                    <a:pt x="13" y="64"/>
                  </a:cubicBezTo>
                  <a:lnTo>
                    <a:pt x="0" y="64"/>
                  </a:lnTo>
                  <a:close/>
                  <a:moveTo>
                    <a:pt x="54" y="6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54" y="64"/>
                  </a:lnTo>
                  <a:close/>
                  <a:moveTo>
                    <a:pt x="74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74" y="38"/>
                  </a:lnTo>
                  <a:close/>
                  <a:moveTo>
                    <a:pt x="153" y="76"/>
                  </a:moveTo>
                  <a:cubicBezTo>
                    <a:pt x="153" y="64"/>
                    <a:pt x="153" y="64"/>
                    <a:pt x="153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76"/>
                    <a:pt x="165" y="76"/>
                    <a:pt x="165" y="76"/>
                  </a:cubicBezTo>
                  <a:lnTo>
                    <a:pt x="153" y="76"/>
                  </a:lnTo>
                  <a:close/>
                  <a:moveTo>
                    <a:pt x="175" y="64"/>
                  </a:moveTo>
                  <a:cubicBezTo>
                    <a:pt x="175" y="2"/>
                    <a:pt x="175" y="2"/>
                    <a:pt x="175" y="2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64"/>
                    <a:pt x="188" y="64"/>
                    <a:pt x="188" y="64"/>
                  </a:cubicBezTo>
                  <a:lnTo>
                    <a:pt x="175" y="64"/>
                  </a:lnTo>
                  <a:close/>
                  <a:moveTo>
                    <a:pt x="234" y="64"/>
                  </a:moveTo>
                  <a:cubicBezTo>
                    <a:pt x="234" y="2"/>
                    <a:pt x="234" y="2"/>
                    <a:pt x="234" y="2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71" y="2"/>
                    <a:pt x="277" y="9"/>
                    <a:pt x="277" y="21"/>
                  </a:cubicBezTo>
                  <a:cubicBezTo>
                    <a:pt x="277" y="33"/>
                    <a:pt x="271" y="41"/>
                    <a:pt x="260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64"/>
                    <a:pt x="247" y="64"/>
                    <a:pt x="247" y="64"/>
                  </a:cubicBezTo>
                  <a:lnTo>
                    <a:pt x="234" y="64"/>
                  </a:lnTo>
                  <a:close/>
                  <a:moveTo>
                    <a:pt x="247" y="29"/>
                  </a:moveTo>
                  <a:cubicBezTo>
                    <a:pt x="258" y="29"/>
                    <a:pt x="258" y="29"/>
                    <a:pt x="258" y="29"/>
                  </a:cubicBezTo>
                  <a:cubicBezTo>
                    <a:pt x="261" y="29"/>
                    <a:pt x="264" y="26"/>
                    <a:pt x="264" y="21"/>
                  </a:cubicBezTo>
                  <a:cubicBezTo>
                    <a:pt x="264" y="16"/>
                    <a:pt x="261" y="13"/>
                    <a:pt x="258" y="13"/>
                  </a:cubicBezTo>
                  <a:cubicBezTo>
                    <a:pt x="247" y="13"/>
                    <a:pt x="247" y="13"/>
                    <a:pt x="247" y="13"/>
                  </a:cubicBezTo>
                  <a:lnTo>
                    <a:pt x="247" y="29"/>
                  </a:lnTo>
                  <a:close/>
                  <a:moveTo>
                    <a:pt x="332" y="43"/>
                  </a:moveTo>
                  <a:cubicBezTo>
                    <a:pt x="332" y="50"/>
                    <a:pt x="330" y="55"/>
                    <a:pt x="326" y="59"/>
                  </a:cubicBezTo>
                  <a:cubicBezTo>
                    <a:pt x="321" y="63"/>
                    <a:pt x="316" y="65"/>
                    <a:pt x="309" y="65"/>
                  </a:cubicBezTo>
                  <a:cubicBezTo>
                    <a:pt x="302" y="65"/>
                    <a:pt x="296" y="63"/>
                    <a:pt x="292" y="59"/>
                  </a:cubicBezTo>
                  <a:cubicBezTo>
                    <a:pt x="288" y="55"/>
                    <a:pt x="286" y="49"/>
                    <a:pt x="286" y="4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8"/>
                    <a:pt x="294" y="0"/>
                    <a:pt x="309" y="0"/>
                  </a:cubicBezTo>
                  <a:cubicBezTo>
                    <a:pt x="323" y="0"/>
                    <a:pt x="332" y="9"/>
                    <a:pt x="332" y="23"/>
                  </a:cubicBezTo>
                  <a:cubicBezTo>
                    <a:pt x="332" y="43"/>
                    <a:pt x="332" y="43"/>
                    <a:pt x="332" y="43"/>
                  </a:cubicBezTo>
                  <a:close/>
                  <a:moveTo>
                    <a:pt x="319" y="22"/>
                  </a:moveTo>
                  <a:cubicBezTo>
                    <a:pt x="319" y="17"/>
                    <a:pt x="316" y="13"/>
                    <a:pt x="309" y="13"/>
                  </a:cubicBezTo>
                  <a:cubicBezTo>
                    <a:pt x="302" y="13"/>
                    <a:pt x="298" y="17"/>
                    <a:pt x="298" y="22"/>
                  </a:cubicBezTo>
                  <a:cubicBezTo>
                    <a:pt x="298" y="43"/>
                    <a:pt x="298" y="43"/>
                    <a:pt x="298" y="43"/>
                  </a:cubicBezTo>
                  <a:cubicBezTo>
                    <a:pt x="298" y="49"/>
                    <a:pt x="302" y="53"/>
                    <a:pt x="309" y="53"/>
                  </a:cubicBezTo>
                  <a:cubicBezTo>
                    <a:pt x="316" y="53"/>
                    <a:pt x="319" y="49"/>
                    <a:pt x="319" y="43"/>
                  </a:cubicBezTo>
                  <a:lnTo>
                    <a:pt x="319" y="22"/>
                  </a:lnTo>
                  <a:close/>
                  <a:moveTo>
                    <a:pt x="345" y="64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8" y="2"/>
                    <a:pt x="398" y="2"/>
                    <a:pt x="398" y="2"/>
                  </a:cubicBezTo>
                  <a:cubicBezTo>
                    <a:pt x="398" y="64"/>
                    <a:pt x="398" y="64"/>
                    <a:pt x="398" y="64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86" y="26"/>
                    <a:pt x="386" y="26"/>
                    <a:pt x="386" y="26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7" y="64"/>
                    <a:pt x="357" y="64"/>
                    <a:pt x="357" y="64"/>
                  </a:cubicBezTo>
                  <a:lnTo>
                    <a:pt x="345" y="64"/>
                  </a:lnTo>
                  <a:close/>
                  <a:moveTo>
                    <a:pt x="406" y="51"/>
                  </a:moveTo>
                  <a:cubicBezTo>
                    <a:pt x="410" y="51"/>
                    <a:pt x="413" y="50"/>
                    <a:pt x="414" y="47"/>
                  </a:cubicBezTo>
                  <a:cubicBezTo>
                    <a:pt x="416" y="44"/>
                    <a:pt x="416" y="39"/>
                    <a:pt x="416" y="30"/>
                  </a:cubicBezTo>
                  <a:cubicBezTo>
                    <a:pt x="416" y="2"/>
                    <a:pt x="416" y="2"/>
                    <a:pt x="416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442" y="14"/>
                    <a:pt x="442" y="14"/>
                    <a:pt x="442" y="14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33"/>
                    <a:pt x="428" y="33"/>
                    <a:pt x="428" y="33"/>
                  </a:cubicBezTo>
                  <a:cubicBezTo>
                    <a:pt x="428" y="54"/>
                    <a:pt x="421" y="64"/>
                    <a:pt x="406" y="64"/>
                  </a:cubicBezTo>
                  <a:cubicBezTo>
                    <a:pt x="406" y="51"/>
                    <a:pt x="406" y="51"/>
                    <a:pt x="406" y="51"/>
                  </a:cubicBezTo>
                  <a:close/>
                  <a:moveTo>
                    <a:pt x="469" y="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82" y="2"/>
                    <a:pt x="482" y="2"/>
                    <a:pt x="482" y="2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503" y="2"/>
                    <a:pt x="503" y="2"/>
                    <a:pt x="503" y="2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27"/>
                    <a:pt x="502" y="27"/>
                    <a:pt x="502" y="27"/>
                  </a:cubicBezTo>
                  <a:cubicBezTo>
                    <a:pt x="481" y="64"/>
                    <a:pt x="481" y="64"/>
                    <a:pt x="481" y="64"/>
                  </a:cubicBezTo>
                  <a:lnTo>
                    <a:pt x="469" y="64"/>
                  </a:lnTo>
                  <a:close/>
                  <a:moveTo>
                    <a:pt x="538" y="63"/>
                  </a:moveTo>
                  <a:cubicBezTo>
                    <a:pt x="531" y="60"/>
                    <a:pt x="526" y="53"/>
                    <a:pt x="52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9"/>
                    <a:pt x="543" y="52"/>
                    <a:pt x="549" y="52"/>
                  </a:cubicBezTo>
                  <a:cubicBezTo>
                    <a:pt x="555" y="52"/>
                    <a:pt x="558" y="50"/>
                    <a:pt x="558" y="45"/>
                  </a:cubicBezTo>
                  <a:cubicBezTo>
                    <a:pt x="558" y="41"/>
                    <a:pt x="555" y="38"/>
                    <a:pt x="549" y="38"/>
                  </a:cubicBezTo>
                  <a:cubicBezTo>
                    <a:pt x="542" y="38"/>
                    <a:pt x="542" y="38"/>
                    <a:pt x="542" y="38"/>
                  </a:cubicBezTo>
                  <a:cubicBezTo>
                    <a:pt x="542" y="27"/>
                    <a:pt x="542" y="27"/>
                    <a:pt x="542" y="27"/>
                  </a:cubicBezTo>
                  <a:cubicBezTo>
                    <a:pt x="549" y="27"/>
                    <a:pt x="549" y="27"/>
                    <a:pt x="549" y="27"/>
                  </a:cubicBezTo>
                  <a:cubicBezTo>
                    <a:pt x="552" y="27"/>
                    <a:pt x="553" y="26"/>
                    <a:pt x="554" y="25"/>
                  </a:cubicBezTo>
                  <a:cubicBezTo>
                    <a:pt x="556" y="24"/>
                    <a:pt x="556" y="22"/>
                    <a:pt x="556" y="20"/>
                  </a:cubicBezTo>
                  <a:cubicBezTo>
                    <a:pt x="556" y="17"/>
                    <a:pt x="556" y="16"/>
                    <a:pt x="554" y="15"/>
                  </a:cubicBezTo>
                  <a:cubicBezTo>
                    <a:pt x="553" y="13"/>
                    <a:pt x="551" y="13"/>
                    <a:pt x="549" y="13"/>
                  </a:cubicBezTo>
                  <a:cubicBezTo>
                    <a:pt x="544" y="13"/>
                    <a:pt x="540" y="15"/>
                    <a:pt x="540" y="22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15"/>
                    <a:pt x="530" y="9"/>
                    <a:pt x="534" y="5"/>
                  </a:cubicBezTo>
                  <a:cubicBezTo>
                    <a:pt x="538" y="2"/>
                    <a:pt x="543" y="0"/>
                    <a:pt x="549" y="0"/>
                  </a:cubicBezTo>
                  <a:cubicBezTo>
                    <a:pt x="555" y="0"/>
                    <a:pt x="560" y="1"/>
                    <a:pt x="564" y="5"/>
                  </a:cubicBezTo>
                  <a:cubicBezTo>
                    <a:pt x="568" y="9"/>
                    <a:pt x="570" y="13"/>
                    <a:pt x="570" y="19"/>
                  </a:cubicBezTo>
                  <a:cubicBezTo>
                    <a:pt x="570" y="24"/>
                    <a:pt x="567" y="29"/>
                    <a:pt x="563" y="32"/>
                  </a:cubicBezTo>
                  <a:cubicBezTo>
                    <a:pt x="568" y="35"/>
                    <a:pt x="571" y="39"/>
                    <a:pt x="571" y="45"/>
                  </a:cubicBezTo>
                  <a:cubicBezTo>
                    <a:pt x="571" y="57"/>
                    <a:pt x="563" y="65"/>
                    <a:pt x="549" y="65"/>
                  </a:cubicBezTo>
                  <a:cubicBezTo>
                    <a:pt x="545" y="65"/>
                    <a:pt x="541" y="65"/>
                    <a:pt x="538" y="63"/>
                  </a:cubicBezTo>
                  <a:moveTo>
                    <a:pt x="581" y="64"/>
                  </a:moveTo>
                  <a:cubicBezTo>
                    <a:pt x="581" y="2"/>
                    <a:pt x="581" y="2"/>
                    <a:pt x="581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39"/>
                    <a:pt x="594" y="39"/>
                    <a:pt x="594" y="39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627" y="2"/>
                    <a:pt x="627" y="2"/>
                    <a:pt x="627" y="2"/>
                  </a:cubicBezTo>
                  <a:cubicBezTo>
                    <a:pt x="627" y="64"/>
                    <a:pt x="627" y="64"/>
                    <a:pt x="627" y="64"/>
                  </a:cubicBezTo>
                  <a:cubicBezTo>
                    <a:pt x="614" y="64"/>
                    <a:pt x="614" y="64"/>
                    <a:pt x="614" y="64"/>
                  </a:cubicBezTo>
                  <a:cubicBezTo>
                    <a:pt x="614" y="27"/>
                    <a:pt x="614" y="27"/>
                    <a:pt x="614" y="27"/>
                  </a:cubicBezTo>
                  <a:cubicBezTo>
                    <a:pt x="593" y="64"/>
                    <a:pt x="593" y="64"/>
                    <a:pt x="593" y="64"/>
                  </a:cubicBezTo>
                  <a:lnTo>
                    <a:pt x="581" y="64"/>
                  </a:lnTo>
                  <a:close/>
                  <a:moveTo>
                    <a:pt x="641" y="64"/>
                  </a:moveTo>
                  <a:cubicBezTo>
                    <a:pt x="641" y="2"/>
                    <a:pt x="641" y="2"/>
                    <a:pt x="641" y="2"/>
                  </a:cubicBezTo>
                  <a:cubicBezTo>
                    <a:pt x="654" y="2"/>
                    <a:pt x="654" y="2"/>
                    <a:pt x="654" y="2"/>
                  </a:cubicBezTo>
                  <a:cubicBezTo>
                    <a:pt x="654" y="27"/>
                    <a:pt x="654" y="27"/>
                    <a:pt x="654" y="27"/>
                  </a:cubicBezTo>
                  <a:cubicBezTo>
                    <a:pt x="674" y="27"/>
                    <a:pt x="674" y="27"/>
                    <a:pt x="674" y="27"/>
                  </a:cubicBezTo>
                  <a:cubicBezTo>
                    <a:pt x="674" y="2"/>
                    <a:pt x="674" y="2"/>
                    <a:pt x="674" y="2"/>
                  </a:cubicBezTo>
                  <a:cubicBezTo>
                    <a:pt x="686" y="2"/>
                    <a:pt x="686" y="2"/>
                    <a:pt x="686" y="2"/>
                  </a:cubicBezTo>
                  <a:cubicBezTo>
                    <a:pt x="686" y="64"/>
                    <a:pt x="686" y="64"/>
                    <a:pt x="686" y="64"/>
                  </a:cubicBezTo>
                  <a:cubicBezTo>
                    <a:pt x="674" y="64"/>
                    <a:pt x="674" y="64"/>
                    <a:pt x="674" y="64"/>
                  </a:cubicBezTo>
                  <a:cubicBezTo>
                    <a:pt x="674" y="39"/>
                    <a:pt x="674" y="39"/>
                    <a:pt x="674" y="39"/>
                  </a:cubicBezTo>
                  <a:cubicBezTo>
                    <a:pt x="654" y="39"/>
                    <a:pt x="654" y="39"/>
                    <a:pt x="654" y="39"/>
                  </a:cubicBezTo>
                  <a:cubicBezTo>
                    <a:pt x="654" y="64"/>
                    <a:pt x="654" y="64"/>
                    <a:pt x="654" y="64"/>
                  </a:cubicBezTo>
                  <a:lnTo>
                    <a:pt x="641" y="64"/>
                  </a:lnTo>
                  <a:close/>
                  <a:moveTo>
                    <a:pt x="700" y="64"/>
                  </a:moveTo>
                  <a:cubicBezTo>
                    <a:pt x="700" y="2"/>
                    <a:pt x="700" y="2"/>
                    <a:pt x="700" y="2"/>
                  </a:cubicBezTo>
                  <a:cubicBezTo>
                    <a:pt x="737" y="2"/>
                    <a:pt x="737" y="2"/>
                    <a:pt x="737" y="2"/>
                  </a:cubicBezTo>
                  <a:cubicBezTo>
                    <a:pt x="737" y="14"/>
                    <a:pt x="737" y="14"/>
                    <a:pt x="737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64"/>
                    <a:pt x="713" y="64"/>
                    <a:pt x="713" y="64"/>
                  </a:cubicBezTo>
                  <a:lnTo>
                    <a:pt x="700" y="64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841375" y="403226"/>
              <a:ext cx="142875" cy="587375"/>
            </a:xfrm>
            <a:custGeom>
              <a:avLst/>
              <a:gdLst>
                <a:gd name="T0" fmla="*/ 0 w 90"/>
                <a:gd name="T1" fmla="*/ 0 h 370"/>
                <a:gd name="T2" fmla="*/ 0 w 90"/>
                <a:gd name="T3" fmla="*/ 370 h 370"/>
                <a:gd name="T4" fmla="*/ 90 w 90"/>
                <a:gd name="T5" fmla="*/ 370 h 370"/>
                <a:gd name="T6" fmla="*/ 90 w 90"/>
                <a:gd name="T7" fmla="*/ 86 h 370"/>
                <a:gd name="T8" fmla="*/ 0 w 90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70">
                  <a:moveTo>
                    <a:pt x="0" y="0"/>
                  </a:moveTo>
                  <a:lnTo>
                    <a:pt x="0" y="370"/>
                  </a:lnTo>
                  <a:lnTo>
                    <a:pt x="90" y="370"/>
                  </a:lnTo>
                  <a:lnTo>
                    <a:pt x="9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19125" y="276226"/>
              <a:ext cx="198438" cy="311150"/>
            </a:xfrm>
            <a:custGeom>
              <a:avLst/>
              <a:gdLst>
                <a:gd name="T0" fmla="*/ 125 w 125"/>
                <a:gd name="T1" fmla="*/ 196 h 196"/>
                <a:gd name="T2" fmla="*/ 125 w 125"/>
                <a:gd name="T3" fmla="*/ 61 h 196"/>
                <a:gd name="T4" fmla="*/ 58 w 125"/>
                <a:gd name="T5" fmla="*/ 0 h 196"/>
                <a:gd name="T6" fmla="*/ 0 w 125"/>
                <a:gd name="T7" fmla="*/ 77 h 196"/>
                <a:gd name="T8" fmla="*/ 125 w 125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96">
                  <a:moveTo>
                    <a:pt x="125" y="196"/>
                  </a:moveTo>
                  <a:lnTo>
                    <a:pt x="125" y="61"/>
                  </a:lnTo>
                  <a:lnTo>
                    <a:pt x="58" y="0"/>
                  </a:lnTo>
                  <a:lnTo>
                    <a:pt x="0" y="77"/>
                  </a:lnTo>
                  <a:lnTo>
                    <a:pt x="125" y="196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39750" y="641351"/>
              <a:ext cx="144463" cy="592138"/>
            </a:xfrm>
            <a:custGeom>
              <a:avLst/>
              <a:gdLst>
                <a:gd name="T0" fmla="*/ 91 w 91"/>
                <a:gd name="T1" fmla="*/ 373 h 373"/>
                <a:gd name="T2" fmla="*/ 91 w 91"/>
                <a:gd name="T3" fmla="*/ 0 h 373"/>
                <a:gd name="T4" fmla="*/ 0 w 91"/>
                <a:gd name="T5" fmla="*/ 0 h 373"/>
                <a:gd name="T6" fmla="*/ 0 w 91"/>
                <a:gd name="T7" fmla="*/ 288 h 373"/>
                <a:gd name="T8" fmla="*/ 91 w 91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3">
                  <a:moveTo>
                    <a:pt x="91" y="373"/>
                  </a:moveTo>
                  <a:lnTo>
                    <a:pt x="91" y="0"/>
                  </a:lnTo>
                  <a:lnTo>
                    <a:pt x="0" y="0"/>
                  </a:lnTo>
                  <a:lnTo>
                    <a:pt x="0" y="288"/>
                  </a:lnTo>
                  <a:lnTo>
                    <a:pt x="91" y="373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11200" y="1049338"/>
              <a:ext cx="195263" cy="311150"/>
            </a:xfrm>
            <a:custGeom>
              <a:avLst/>
              <a:gdLst>
                <a:gd name="T0" fmla="*/ 0 w 123"/>
                <a:gd name="T1" fmla="*/ 0 h 196"/>
                <a:gd name="T2" fmla="*/ 0 w 123"/>
                <a:gd name="T3" fmla="*/ 135 h 196"/>
                <a:gd name="T4" fmla="*/ 64 w 123"/>
                <a:gd name="T5" fmla="*/ 196 h 196"/>
                <a:gd name="T6" fmla="*/ 123 w 123"/>
                <a:gd name="T7" fmla="*/ 116 h 196"/>
                <a:gd name="T8" fmla="*/ 0 w 123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6">
                  <a:moveTo>
                    <a:pt x="0" y="0"/>
                  </a:moveTo>
                  <a:lnTo>
                    <a:pt x="0" y="135"/>
                  </a:lnTo>
                  <a:lnTo>
                    <a:pt x="64" y="196"/>
                  </a:lnTo>
                  <a:lnTo>
                    <a:pt x="12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 userDrawn="1"/>
        </p:nvSpPr>
        <p:spPr>
          <a:xfrm>
            <a:off x="360000" y="720000"/>
            <a:ext cx="360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8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0EF4-38D4-4843-8B41-643CF8F7C2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3B82-82B8-45FF-B30D-C464593C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2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0EF4-38D4-4843-8B41-643CF8F7C2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3B82-82B8-45FF-B30D-C464593C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8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0EF4-38D4-4843-8B41-643CF8F7C2D6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3B82-82B8-45FF-B30D-C464593C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5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62" r:id="rId3"/>
    <p:sldLayoutId id="2147483673" r:id="rId4"/>
    <p:sldLayoutId id="2147483674" r:id="rId5"/>
    <p:sldLayoutId id="2147483678" r:id="rId6"/>
    <p:sldLayoutId id="214748367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gif"/><Relationship Id="rId4" Type="http://schemas.openxmlformats.org/officeDocument/2006/relationships/image" Target="../media/image23.jpeg"/><Relationship Id="rId9" Type="http://schemas.openxmlformats.org/officeDocument/2006/relationships/image" Target="../media/image28.gif"/><Relationship Id="rId1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Национальная Лизинговая Компания по Развитию Промышленности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005" y="6912000"/>
            <a:ext cx="10231655" cy="36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www.prom-lk.ru</a:t>
            </a:r>
          </a:p>
        </p:txBody>
      </p:sp>
    </p:spTree>
    <p:extLst>
      <p:ext uri="{BB962C8B-B14F-4D97-AF65-F5344CB8AC3E}">
        <p14:creationId xmlns:p14="http://schemas.microsoft.com/office/powerpoint/2010/main" val="117499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540000" y="1728000"/>
            <a:ext cx="6012000" cy="36000"/>
          </a:xfrm>
          <a:prstGeom prst="rect">
            <a:avLst/>
          </a:prstGeom>
          <a:solidFill>
            <a:srgbClr val="3FACE2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520001" y="4872117"/>
            <a:ext cx="7596000" cy="36000"/>
          </a:xfrm>
          <a:prstGeom prst="rect">
            <a:avLst/>
          </a:prstGeom>
          <a:solidFill>
            <a:srgbClr val="3FACE2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реализованных проектов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256" y="1237777"/>
            <a:ext cx="6480000" cy="288000"/>
          </a:xfrm>
          <a:prstGeom prst="rect">
            <a:avLst/>
          </a:prstGeom>
          <a:noFill/>
        </p:spPr>
        <p:txBody>
          <a:bodyPr wrap="square" lIns="0" tIns="28800" bIns="0" rtlCol="0">
            <a:no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Сделки, реализованные совместно с ФРП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2252" y="4456225"/>
            <a:ext cx="8231495" cy="288000"/>
          </a:xfrm>
          <a:prstGeom prst="rect">
            <a:avLst/>
          </a:prstGeom>
          <a:noFill/>
        </p:spPr>
        <p:txBody>
          <a:bodyPr wrap="square" lIns="0" tIns="28800" bIns="0" rtlCol="0">
            <a:no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Прочие крупные сделки для российских предприятий</a:t>
            </a:r>
          </a:p>
        </p:txBody>
      </p:sp>
      <p:sp>
        <p:nvSpPr>
          <p:cNvPr id="16" name="Скругленный прямоугольник 22"/>
          <p:cNvSpPr/>
          <p:nvPr/>
        </p:nvSpPr>
        <p:spPr>
          <a:xfrm>
            <a:off x="721323" y="3038641"/>
            <a:ext cx="4608000" cy="648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2750"/>
              </a:buClr>
              <a:buSzPct val="90000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Закупка технологического оборудования для реализации проекта по оптимизации и расширению производства колесных пар и комплектующих для них</a:t>
            </a:r>
          </a:p>
        </p:txBody>
      </p:sp>
      <p:sp>
        <p:nvSpPr>
          <p:cNvPr id="17" name="Скругленный прямоугольник 22"/>
          <p:cNvSpPr/>
          <p:nvPr/>
        </p:nvSpPr>
        <p:spPr>
          <a:xfrm>
            <a:off x="5683959" y="3001776"/>
            <a:ext cx="4608000" cy="62044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FF2750"/>
              </a:buClr>
              <a:buSzPct val="90000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Закупка технологического оборудования для производства современных АКПП для сельскохозяйственной и промышленной техники российского производства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2A97B9D-5750-4BF9-BCB5-3CBF31E6B0E7}"/>
              </a:ext>
            </a:extLst>
          </p:cNvPr>
          <p:cNvSpPr/>
          <p:nvPr/>
        </p:nvSpPr>
        <p:spPr>
          <a:xfrm>
            <a:off x="618841" y="6122726"/>
            <a:ext cx="4709156" cy="10772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buClr>
                <a:srgbClr val="FF2750"/>
              </a:buClr>
              <a:buSzPct val="90000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Поставка широкого перечня промышленного оборудования и спецтехники в рамках реализации проекта «Кортеж» по разработке автомобиля представительского класса для поездок Президента Российской Федерации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10BE47C-7B34-4C29-9FD9-B3E109B6E93A}"/>
              </a:ext>
            </a:extLst>
          </p:cNvPr>
          <p:cNvSpPr/>
          <p:nvPr/>
        </p:nvSpPr>
        <p:spPr>
          <a:xfrm>
            <a:off x="6054096" y="5947938"/>
            <a:ext cx="3839998" cy="864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buClr>
                <a:srgbClr val="FF2750"/>
              </a:buClr>
              <a:buSzPct val="90000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Приобретение автоматизированного складского оборудования для нужд ведущего предприятия оборонно-промышленного комплекса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39" y="4908117"/>
            <a:ext cx="2953512" cy="71932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32" y="4988187"/>
            <a:ext cx="3363279" cy="81912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AC86F3A-CBB2-4204-A45D-2274992D9378}"/>
              </a:ext>
            </a:extLst>
          </p:cNvPr>
          <p:cNvSpPr/>
          <p:nvPr/>
        </p:nvSpPr>
        <p:spPr>
          <a:xfrm>
            <a:off x="1932185" y="5839020"/>
            <a:ext cx="2952000" cy="252000"/>
          </a:xfrm>
          <a:prstGeom prst="rect">
            <a:avLst/>
          </a:prstGeom>
          <a:solidFill>
            <a:srgbClr val="3FACE2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ФГУП «НАМИ»</a:t>
            </a:r>
            <a:endParaRPr lang="en-US" sz="1300" b="1" dirty="0">
              <a:solidFill>
                <a:schemeClr val="bg1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AC86F3A-CBB2-4204-A45D-2274992D9378}"/>
              </a:ext>
            </a:extLst>
          </p:cNvPr>
          <p:cNvSpPr/>
          <p:nvPr/>
        </p:nvSpPr>
        <p:spPr>
          <a:xfrm>
            <a:off x="6131816" y="5627445"/>
            <a:ext cx="3839998" cy="252000"/>
          </a:xfrm>
          <a:prstGeom prst="rect">
            <a:avLst/>
          </a:prstGeom>
          <a:solidFill>
            <a:srgbClr val="3FACE2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АО «НПО «Высокоточные комплексы»</a:t>
            </a:r>
            <a:endParaRPr lang="en-US" sz="1300" b="1" dirty="0">
              <a:solidFill>
                <a:schemeClr val="bg1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508000" y="5544000"/>
            <a:ext cx="0" cy="144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08000" y="2304000"/>
            <a:ext cx="0" cy="2016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99790"/>
              </p:ext>
            </p:extLst>
          </p:nvPr>
        </p:nvGraphicFramePr>
        <p:xfrm>
          <a:off x="710001" y="3668641"/>
          <a:ext cx="4608000" cy="6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3191">
                  <a:extLst>
                    <a:ext uri="{9D8B030D-6E8A-4147-A177-3AD203B41FA5}">
                      <a16:colId xmlns:a16="http://schemas.microsoft.com/office/drawing/2014/main" val="3438608544"/>
                    </a:ext>
                  </a:extLst>
                </a:gridCol>
                <a:gridCol w="1214809">
                  <a:extLst>
                    <a:ext uri="{9D8B030D-6E8A-4147-A177-3AD203B41FA5}">
                      <a16:colId xmlns:a16="http://schemas.microsoft.com/office/drawing/2014/main" val="384223664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Стоимость приобретенного оборудования 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816 млн. руб.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C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138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Льготный займ ФРП 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169 млн. руб.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FAC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58536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10409"/>
              </p:ext>
            </p:extLst>
          </p:nvPr>
        </p:nvGraphicFramePr>
        <p:xfrm>
          <a:off x="5616001" y="3686641"/>
          <a:ext cx="4608000" cy="6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7524">
                  <a:extLst>
                    <a:ext uri="{9D8B030D-6E8A-4147-A177-3AD203B41FA5}">
                      <a16:colId xmlns:a16="http://schemas.microsoft.com/office/drawing/2014/main" val="3438608544"/>
                    </a:ext>
                  </a:extLst>
                </a:gridCol>
                <a:gridCol w="1230476">
                  <a:extLst>
                    <a:ext uri="{9D8B030D-6E8A-4147-A177-3AD203B41FA5}">
                      <a16:colId xmlns:a16="http://schemas.microsoft.com/office/drawing/2014/main" val="384223664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Стоимость приобретенного оборудования 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1,9 млрд. руб.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AC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138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Льготный займ ФРП 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500 млн. руб.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FAC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58536"/>
                  </a:ext>
                </a:extLst>
              </a:tr>
            </a:tbl>
          </a:graphicData>
        </a:graphic>
      </p:graphicFrame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AC86F3A-CBB2-4204-A45D-2274992D9378}"/>
              </a:ext>
            </a:extLst>
          </p:cNvPr>
          <p:cNvSpPr/>
          <p:nvPr/>
        </p:nvSpPr>
        <p:spPr>
          <a:xfrm>
            <a:off x="737906" y="2677777"/>
            <a:ext cx="4608000" cy="288000"/>
          </a:xfrm>
          <a:prstGeom prst="rect">
            <a:avLst/>
          </a:prstGeom>
          <a:solidFill>
            <a:srgbClr val="3FACE2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ОАО «</a:t>
            </a:r>
            <a:r>
              <a:rPr lang="ru-RU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Демиховский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Машиностроительный Завод»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AC86F3A-CBB2-4204-A45D-2274992D9378}"/>
              </a:ext>
            </a:extLst>
          </p:cNvPr>
          <p:cNvSpPr/>
          <p:nvPr/>
        </p:nvSpPr>
        <p:spPr>
          <a:xfrm>
            <a:off x="5670095" y="2660678"/>
            <a:ext cx="4608000" cy="288000"/>
          </a:xfrm>
          <a:prstGeom prst="rect">
            <a:avLst/>
          </a:prstGeom>
          <a:solidFill>
            <a:srgbClr val="3FACE2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ОАО «Петербургский Тракторный Завод»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8" y="1651299"/>
            <a:ext cx="4608585" cy="86258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6" y="1747324"/>
            <a:ext cx="4608585" cy="8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7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" name="Прямоугольник 10"/>
          <p:cNvSpPr/>
          <p:nvPr/>
        </p:nvSpPr>
        <p:spPr>
          <a:xfrm>
            <a:off x="720000" y="1008000"/>
            <a:ext cx="5420918" cy="5232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ru-RU" sz="2800" b="1" cap="all" dirty="0">
                <a:solidFill>
                  <a:srgbClr val="0090C6"/>
                </a:solidFill>
                <a:latin typeface="Arial Black" panose="020B0A04020102020204" pitchFamily="34" charset="0"/>
                <a:ea typeface="Verdana" panose="020B0604030504040204" pitchFamily="34" charset="0"/>
                <a:cs typeface="Franklin Gothic Medium"/>
              </a:rPr>
              <a:t>Спасибо за внимание!</a:t>
            </a:r>
          </a:p>
        </p:txBody>
      </p:sp>
      <p:sp>
        <p:nvSpPr>
          <p:cNvPr id="6" name="Скругленный прямоугольник 22"/>
          <p:cNvSpPr/>
          <p:nvPr/>
        </p:nvSpPr>
        <p:spPr>
          <a:xfrm>
            <a:off x="720000" y="5184000"/>
            <a:ext cx="9576000" cy="2016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136525" indent="-136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Aft>
                <a:spcPts val="0"/>
              </a:spcAft>
              <a:buClr>
                <a:srgbClr val="FF2750"/>
              </a:buClr>
              <a:buSzPct val="90000"/>
              <a:defRPr/>
            </a:pPr>
            <a:r>
              <a:rPr lang="ru-RU" alt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Содержащаяся в презентации информация в отношении компании Общество с ограниченной ответственностью «Национальная Лизинговая Компания по Развитию Промышленности» (далее - «Компания») представляется Компанией исключительно для использования в настоящей презентации. Знакомясь с данной презентацией, Вы принимаете все приведенные ниже ограничения. Настоящая презентация не является, не составляет часть и не должна толковаться в качестве предложения или приглашения к продаже или выпуску, или побуждением к какому-либо предложению к покупке или подписке на какие-либо ценные бумаги Компании.</a:t>
            </a:r>
          </a:p>
          <a:p>
            <a:pPr marL="0" indent="0" algn="just" eaLnBrk="1" hangingPunct="1">
              <a:spcAft>
                <a:spcPts val="0"/>
              </a:spcAft>
              <a:buClr>
                <a:srgbClr val="FF2750"/>
              </a:buClr>
              <a:buSzPct val="90000"/>
              <a:defRPr/>
            </a:pPr>
            <a:r>
              <a:rPr lang="ru-RU" alt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Ни какая-либо часть настоящей презентации, ни факт ее распространения не составляют часть и не относятся к какому-либо контракту или инвестиционному решению, имеющему к этому отношение. Компания не предоставляет какие-либо заверения или гарантии, выраженные прямо или подразумеваемые, и не следует полагаться на справедливость, точность, полноту, корректность и достоверность содержащейся здесь информации. Получатели не должны полагаться на данные настоящей презентации как на определяющие и должны действовать на основе своих собственных суждений. </a:t>
            </a:r>
          </a:p>
          <a:p>
            <a:pPr marL="0" indent="0" algn="just" eaLnBrk="1" hangingPunct="1">
              <a:spcAft>
                <a:spcPts val="0"/>
              </a:spcAft>
              <a:buClr>
                <a:srgbClr val="FF2750"/>
              </a:buClr>
              <a:buSzPct val="90000"/>
              <a:defRPr/>
            </a:pPr>
            <a:r>
              <a:rPr lang="ru-RU" alt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Компания не принимает какую-либо ответственность за какие-либо убытки, возникающие каким-либо образом, прямо или косвенно вследствие настоящей презентации или ее содержания. Данные, содержащиеся в настоящей презентации, представляются исключительно в информационных целях и не могут быть истолкованы в качестве инвестиционной консультации. По существу, данные материалы не связаны с конкретными инвестиционными задачами, финансовой ситуацией и конкретными потребностями какого-либо получателя. Изложенные в настоящей презентации расчетные данные могут иметь существенные расхождения с реальными результатами; а также сведения, указанные в настоящей презентации, могут отличаться от соответствующих сведений, ранее опубликованных Компанией или от ее имени. </a:t>
            </a:r>
          </a:p>
          <a:p>
            <a:pPr marL="0" indent="0" algn="just" eaLnBrk="1" hangingPunct="1">
              <a:spcAft>
                <a:spcPts val="0"/>
              </a:spcAft>
              <a:buClr>
                <a:srgbClr val="FF2750"/>
              </a:buClr>
              <a:buSzPct val="90000"/>
              <a:defRPr/>
            </a:pPr>
            <a:r>
              <a:rPr lang="ru-RU" alt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Настоящая презентация может содержать прогнозные заявления, включая (но не ограничиваясь) заявления, содержащие выражения «предвидит», «ожидает», «намерена», «может», «планирует», «прогнозирует», «разрабатывает», «будет», «стремится», «надеется» и иные подобные слова. Данные заявления основаны на текущих ожиданиях и прогнозах компании в отношении будущих событий, которые могут быть изменены без предварительного уведомления. Все заявления, за исключением констатации исторических фактов, содержащиеся в настоящей презентации, являются прогнозными заявлениями. Прогнозные заявления подвержены риску и содержат неопределенность, при которых будущие события и реальные результаты могут существенно отличаться от ранее намеченных, ожидаемых или подразумеваемых в прогнозных заявлениях. Компания может не достичь или не реализовать свои планы, намерения и ожидания. Не может быть никаких гарантий, что фактические результаты Компании не будут существенно отличаться от ожиданий, заложенных в таких прогнозных заявлениях.</a:t>
            </a:r>
          </a:p>
          <a:p>
            <a:pPr marL="0" indent="0" algn="just" eaLnBrk="1" hangingPunct="1">
              <a:spcAft>
                <a:spcPts val="0"/>
              </a:spcAft>
              <a:buClr>
                <a:srgbClr val="FF2750"/>
              </a:buClr>
              <a:buSzPct val="90000"/>
              <a:defRPr/>
            </a:pPr>
            <a:r>
              <a:rPr lang="ru-RU" alt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Настоящий документ подготовлен исключительно в информационных целях. Получатели настоящего документа не должны безоговорочно полагаться на его содержание или использовать его в качестве безоговорочного основания для принятия решений, заключения договоров, взятия на себя обязательств или совершения каких бы то ни было действий в отношении каких-либо предполагаемых сделок или в иных целях.</a:t>
            </a:r>
          </a:p>
          <a:p>
            <a:pPr marL="0" indent="0" algn="just" eaLnBrk="1" hangingPunct="1">
              <a:spcAft>
                <a:spcPts val="0"/>
              </a:spcAft>
              <a:buClr>
                <a:srgbClr val="FF2750"/>
              </a:buClr>
              <a:buSzPct val="90000"/>
              <a:defRPr/>
            </a:pPr>
            <a:r>
              <a:rPr lang="ru-RU" alt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Получатели, а также их директора, должностные лица, сотрудники, агенты и аффилированные лица обязаны соблюдать конфиденциальность в отношении настоящего документа и любой информации, предоставленной в устной форме в связи с настоящим документом, и не вправе осуществлять передачу, воспроизведение, распространение или раскрытие информации третьим лицам или открыто ссылаться на такую информацию, полностью или в части, в любое время без предварительного письменного согласия Компании.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1080000"/>
            <a:ext cx="3888000" cy="388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04" y="1435864"/>
            <a:ext cx="902210" cy="114909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Скругленный прямоугольник 51"/>
          <p:cNvSpPr/>
          <p:nvPr/>
        </p:nvSpPr>
        <p:spPr>
          <a:xfrm>
            <a:off x="720000" y="1800000"/>
            <a:ext cx="5220000" cy="468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вопросам сотрудничества: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2988000"/>
            <a:ext cx="5940003" cy="288000"/>
          </a:xfrm>
          <a:prstGeom prst="rect">
            <a:avLst/>
          </a:prstGeom>
          <a:gradFill>
            <a:gsLst>
              <a:gs pos="0">
                <a:srgbClr val="C6E6F6"/>
              </a:gs>
              <a:gs pos="100000">
                <a:srgbClr val="C6E6F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Freeform 5"/>
          <p:cNvSpPr>
            <a:spLocks noChangeAspect="1" noEditPoints="1"/>
          </p:cNvSpPr>
          <p:nvPr/>
        </p:nvSpPr>
        <p:spPr bwMode="auto">
          <a:xfrm>
            <a:off x="720000" y="3060000"/>
            <a:ext cx="230400" cy="144000"/>
          </a:xfrm>
          <a:custGeom>
            <a:avLst/>
            <a:gdLst>
              <a:gd name="T0" fmla="*/ 57 w 114"/>
              <a:gd name="T1" fmla="*/ 0 h 68"/>
              <a:gd name="T2" fmla="*/ 57 w 114"/>
              <a:gd name="T3" fmla="*/ 10 h 68"/>
              <a:gd name="T4" fmla="*/ 27 w 114"/>
              <a:gd name="T5" fmla="*/ 12 h 68"/>
              <a:gd name="T6" fmla="*/ 29 w 114"/>
              <a:gd name="T7" fmla="*/ 22 h 68"/>
              <a:gd name="T8" fmla="*/ 0 w 114"/>
              <a:gd name="T9" fmla="*/ 27 h 68"/>
              <a:gd name="T10" fmla="*/ 3 w 114"/>
              <a:gd name="T11" fmla="*/ 10 h 68"/>
              <a:gd name="T12" fmla="*/ 57 w 114"/>
              <a:gd name="T13" fmla="*/ 0 h 68"/>
              <a:gd name="T14" fmla="*/ 57 w 114"/>
              <a:gd name="T15" fmla="*/ 0 h 68"/>
              <a:gd name="T16" fmla="*/ 57 w 114"/>
              <a:gd name="T17" fmla="*/ 21 h 68"/>
              <a:gd name="T18" fmla="*/ 46 w 114"/>
              <a:gd name="T19" fmla="*/ 21 h 68"/>
              <a:gd name="T20" fmla="*/ 44 w 114"/>
              <a:gd name="T21" fmla="*/ 15 h 68"/>
              <a:gd name="T22" fmla="*/ 38 w 114"/>
              <a:gd name="T23" fmla="*/ 15 h 68"/>
              <a:gd name="T24" fmla="*/ 37 w 114"/>
              <a:gd name="T25" fmla="*/ 21 h 68"/>
              <a:gd name="T26" fmla="*/ 26 w 114"/>
              <a:gd name="T27" fmla="*/ 32 h 68"/>
              <a:gd name="T28" fmla="*/ 12 w 114"/>
              <a:gd name="T29" fmla="*/ 63 h 68"/>
              <a:gd name="T30" fmla="*/ 57 w 114"/>
              <a:gd name="T31" fmla="*/ 68 h 68"/>
              <a:gd name="T32" fmla="*/ 57 w 114"/>
              <a:gd name="T33" fmla="*/ 63 h 68"/>
              <a:gd name="T34" fmla="*/ 33 w 114"/>
              <a:gd name="T35" fmla="*/ 45 h 68"/>
              <a:gd name="T36" fmla="*/ 57 w 114"/>
              <a:gd name="T37" fmla="*/ 27 h 68"/>
              <a:gd name="T38" fmla="*/ 57 w 114"/>
              <a:gd name="T39" fmla="*/ 21 h 68"/>
              <a:gd name="T40" fmla="*/ 57 w 114"/>
              <a:gd name="T41" fmla="*/ 10 h 68"/>
              <a:gd name="T42" fmla="*/ 57 w 114"/>
              <a:gd name="T43" fmla="*/ 0 h 68"/>
              <a:gd name="T44" fmla="*/ 110 w 114"/>
              <a:gd name="T45" fmla="*/ 10 h 68"/>
              <a:gd name="T46" fmla="*/ 113 w 114"/>
              <a:gd name="T47" fmla="*/ 27 h 68"/>
              <a:gd name="T48" fmla="*/ 84 w 114"/>
              <a:gd name="T49" fmla="*/ 22 h 68"/>
              <a:gd name="T50" fmla="*/ 86 w 114"/>
              <a:gd name="T51" fmla="*/ 12 h 68"/>
              <a:gd name="T52" fmla="*/ 57 w 114"/>
              <a:gd name="T53" fmla="*/ 10 h 68"/>
              <a:gd name="T54" fmla="*/ 88 w 114"/>
              <a:gd name="T55" fmla="*/ 32 h 68"/>
              <a:gd name="T56" fmla="*/ 77 w 114"/>
              <a:gd name="T57" fmla="*/ 21 h 68"/>
              <a:gd name="T58" fmla="*/ 76 w 114"/>
              <a:gd name="T59" fmla="*/ 15 h 68"/>
              <a:gd name="T60" fmla="*/ 70 w 114"/>
              <a:gd name="T61" fmla="*/ 15 h 68"/>
              <a:gd name="T62" fmla="*/ 68 w 114"/>
              <a:gd name="T63" fmla="*/ 21 h 68"/>
              <a:gd name="T64" fmla="*/ 57 w 114"/>
              <a:gd name="T65" fmla="*/ 21 h 68"/>
              <a:gd name="T66" fmla="*/ 57 w 114"/>
              <a:gd name="T67" fmla="*/ 27 h 68"/>
              <a:gd name="T68" fmla="*/ 57 w 114"/>
              <a:gd name="T69" fmla="*/ 27 h 68"/>
              <a:gd name="T70" fmla="*/ 81 w 114"/>
              <a:gd name="T71" fmla="*/ 45 h 68"/>
              <a:gd name="T72" fmla="*/ 57 w 114"/>
              <a:gd name="T73" fmla="*/ 63 h 68"/>
              <a:gd name="T74" fmla="*/ 57 w 114"/>
              <a:gd name="T75" fmla="*/ 63 h 68"/>
              <a:gd name="T76" fmla="*/ 57 w 114"/>
              <a:gd name="T77" fmla="*/ 68 h 68"/>
              <a:gd name="T78" fmla="*/ 102 w 114"/>
              <a:gd name="T79" fmla="*/ 63 h 68"/>
              <a:gd name="T80" fmla="*/ 88 w 114"/>
              <a:gd name="T81" fmla="*/ 32 h 68"/>
              <a:gd name="T82" fmla="*/ 88 w 114"/>
              <a:gd name="T83" fmla="*/ 3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4" h="68">
                <a:moveTo>
                  <a:pt x="57" y="0"/>
                </a:moveTo>
                <a:cubicBezTo>
                  <a:pt x="57" y="10"/>
                  <a:pt x="57" y="10"/>
                  <a:pt x="57" y="10"/>
                </a:cubicBezTo>
                <a:cubicBezTo>
                  <a:pt x="46" y="10"/>
                  <a:pt x="36" y="11"/>
                  <a:pt x="27" y="12"/>
                </a:cubicBezTo>
                <a:cubicBezTo>
                  <a:pt x="29" y="22"/>
                  <a:pt x="29" y="22"/>
                  <a:pt x="29" y="2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3"/>
                  <a:pt x="0" y="16"/>
                  <a:pt x="3" y="10"/>
                </a:cubicBezTo>
                <a:cubicBezTo>
                  <a:pt x="19" y="3"/>
                  <a:pt x="38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lose/>
                <a:moveTo>
                  <a:pt x="57" y="21"/>
                </a:moveTo>
                <a:cubicBezTo>
                  <a:pt x="46" y="21"/>
                  <a:pt x="46" y="21"/>
                  <a:pt x="46" y="21"/>
                </a:cubicBezTo>
                <a:cubicBezTo>
                  <a:pt x="44" y="15"/>
                  <a:pt x="44" y="15"/>
                  <a:pt x="44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0" y="28"/>
                  <a:pt x="26" y="32"/>
                </a:cubicBezTo>
                <a:cubicBezTo>
                  <a:pt x="15" y="45"/>
                  <a:pt x="13" y="49"/>
                  <a:pt x="12" y="63"/>
                </a:cubicBezTo>
                <a:cubicBezTo>
                  <a:pt x="26" y="66"/>
                  <a:pt x="41" y="68"/>
                  <a:pt x="57" y="68"/>
                </a:cubicBezTo>
                <a:cubicBezTo>
                  <a:pt x="57" y="63"/>
                  <a:pt x="57" y="63"/>
                  <a:pt x="57" y="63"/>
                </a:cubicBezTo>
                <a:cubicBezTo>
                  <a:pt x="44" y="63"/>
                  <a:pt x="33" y="55"/>
                  <a:pt x="33" y="45"/>
                </a:cubicBezTo>
                <a:cubicBezTo>
                  <a:pt x="33" y="35"/>
                  <a:pt x="44" y="27"/>
                  <a:pt x="57" y="27"/>
                </a:cubicBezTo>
                <a:cubicBezTo>
                  <a:pt x="57" y="21"/>
                  <a:pt x="57" y="21"/>
                  <a:pt x="57" y="21"/>
                </a:cubicBezTo>
                <a:close/>
                <a:moveTo>
                  <a:pt x="57" y="10"/>
                </a:moveTo>
                <a:cubicBezTo>
                  <a:pt x="57" y="0"/>
                  <a:pt x="57" y="0"/>
                  <a:pt x="57" y="0"/>
                </a:cubicBezTo>
                <a:cubicBezTo>
                  <a:pt x="76" y="0"/>
                  <a:pt x="94" y="3"/>
                  <a:pt x="110" y="10"/>
                </a:cubicBezTo>
                <a:cubicBezTo>
                  <a:pt x="113" y="16"/>
                  <a:pt x="114" y="23"/>
                  <a:pt x="113" y="27"/>
                </a:cubicBezTo>
                <a:cubicBezTo>
                  <a:pt x="84" y="22"/>
                  <a:pt x="84" y="22"/>
                  <a:pt x="84" y="22"/>
                </a:cubicBezTo>
                <a:cubicBezTo>
                  <a:pt x="86" y="12"/>
                  <a:pt x="86" y="12"/>
                  <a:pt x="86" y="12"/>
                </a:cubicBezTo>
                <a:cubicBezTo>
                  <a:pt x="78" y="11"/>
                  <a:pt x="67" y="10"/>
                  <a:pt x="57" y="10"/>
                </a:cubicBezTo>
                <a:close/>
                <a:moveTo>
                  <a:pt x="88" y="32"/>
                </a:moveTo>
                <a:cubicBezTo>
                  <a:pt x="84" y="28"/>
                  <a:pt x="77" y="21"/>
                  <a:pt x="77" y="21"/>
                </a:cubicBezTo>
                <a:cubicBezTo>
                  <a:pt x="76" y="15"/>
                  <a:pt x="76" y="15"/>
                  <a:pt x="76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68" y="21"/>
                  <a:pt x="68" y="21"/>
                  <a:pt x="68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70" y="27"/>
                  <a:pt x="81" y="35"/>
                  <a:pt x="81" y="45"/>
                </a:cubicBezTo>
                <a:cubicBezTo>
                  <a:pt x="81" y="55"/>
                  <a:pt x="70" y="63"/>
                  <a:pt x="57" y="63"/>
                </a:cubicBezTo>
                <a:cubicBezTo>
                  <a:pt x="57" y="63"/>
                  <a:pt x="57" y="63"/>
                  <a:pt x="57" y="63"/>
                </a:cubicBezTo>
                <a:cubicBezTo>
                  <a:pt x="57" y="68"/>
                  <a:pt x="57" y="68"/>
                  <a:pt x="57" y="68"/>
                </a:cubicBezTo>
                <a:cubicBezTo>
                  <a:pt x="71" y="68"/>
                  <a:pt x="86" y="67"/>
                  <a:pt x="102" y="63"/>
                </a:cubicBezTo>
                <a:cubicBezTo>
                  <a:pt x="101" y="49"/>
                  <a:pt x="99" y="45"/>
                  <a:pt x="88" y="32"/>
                </a:cubicBezTo>
                <a:cubicBezTo>
                  <a:pt x="88" y="32"/>
                  <a:pt x="88" y="32"/>
                  <a:pt x="88" y="3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3672000"/>
            <a:ext cx="5940003" cy="288000"/>
          </a:xfrm>
          <a:prstGeom prst="rect">
            <a:avLst/>
          </a:prstGeom>
          <a:gradFill>
            <a:gsLst>
              <a:gs pos="0">
                <a:srgbClr val="C6E6F6"/>
              </a:gs>
              <a:gs pos="100000">
                <a:srgbClr val="C6E6F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720000" y="3744000"/>
            <a:ext cx="230400" cy="144000"/>
            <a:chOff x="5137150" y="3892550"/>
            <a:chExt cx="414338" cy="254001"/>
          </a:xfrm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5137150" y="3892550"/>
              <a:ext cx="414338" cy="163513"/>
            </a:xfrm>
            <a:custGeom>
              <a:avLst/>
              <a:gdLst>
                <a:gd name="T0" fmla="*/ 0 w 261"/>
                <a:gd name="T1" fmla="*/ 0 h 103"/>
                <a:gd name="T2" fmla="*/ 261 w 261"/>
                <a:gd name="T3" fmla="*/ 0 h 103"/>
                <a:gd name="T4" fmla="*/ 131 w 261"/>
                <a:gd name="T5" fmla="*/ 103 h 103"/>
                <a:gd name="T6" fmla="*/ 0 w 261"/>
                <a:gd name="T7" fmla="*/ 0 h 103"/>
                <a:gd name="T8" fmla="*/ 0 w 2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03">
                  <a:moveTo>
                    <a:pt x="0" y="0"/>
                  </a:moveTo>
                  <a:lnTo>
                    <a:pt x="261" y="0"/>
                  </a:lnTo>
                  <a:lnTo>
                    <a:pt x="131" y="1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5137150" y="3919538"/>
              <a:ext cx="414338" cy="227013"/>
            </a:xfrm>
            <a:custGeom>
              <a:avLst/>
              <a:gdLst>
                <a:gd name="T0" fmla="*/ 0 w 261"/>
                <a:gd name="T1" fmla="*/ 0 h 143"/>
                <a:gd name="T2" fmla="*/ 131 w 261"/>
                <a:gd name="T3" fmla="*/ 98 h 143"/>
                <a:gd name="T4" fmla="*/ 261 w 261"/>
                <a:gd name="T5" fmla="*/ 0 h 143"/>
                <a:gd name="T6" fmla="*/ 261 w 261"/>
                <a:gd name="T7" fmla="*/ 131 h 143"/>
                <a:gd name="T8" fmla="*/ 175 w 261"/>
                <a:gd name="T9" fmla="*/ 79 h 143"/>
                <a:gd name="T10" fmla="*/ 166 w 261"/>
                <a:gd name="T11" fmla="*/ 84 h 143"/>
                <a:gd name="T12" fmla="*/ 251 w 261"/>
                <a:gd name="T13" fmla="*/ 143 h 143"/>
                <a:gd name="T14" fmla="*/ 9 w 261"/>
                <a:gd name="T15" fmla="*/ 143 h 143"/>
                <a:gd name="T16" fmla="*/ 97 w 261"/>
                <a:gd name="T17" fmla="*/ 86 h 143"/>
                <a:gd name="T18" fmla="*/ 90 w 261"/>
                <a:gd name="T19" fmla="*/ 82 h 143"/>
                <a:gd name="T20" fmla="*/ 0 w 261"/>
                <a:gd name="T21" fmla="*/ 129 h 143"/>
                <a:gd name="T22" fmla="*/ 0 w 261"/>
                <a:gd name="T23" fmla="*/ 0 h 143"/>
                <a:gd name="T24" fmla="*/ 0 w 261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143">
                  <a:moveTo>
                    <a:pt x="0" y="0"/>
                  </a:moveTo>
                  <a:lnTo>
                    <a:pt x="131" y="98"/>
                  </a:lnTo>
                  <a:lnTo>
                    <a:pt x="261" y="0"/>
                  </a:lnTo>
                  <a:lnTo>
                    <a:pt x="261" y="131"/>
                  </a:lnTo>
                  <a:lnTo>
                    <a:pt x="175" y="79"/>
                  </a:lnTo>
                  <a:lnTo>
                    <a:pt x="166" y="84"/>
                  </a:lnTo>
                  <a:lnTo>
                    <a:pt x="251" y="143"/>
                  </a:lnTo>
                  <a:lnTo>
                    <a:pt x="9" y="143"/>
                  </a:lnTo>
                  <a:lnTo>
                    <a:pt x="97" y="86"/>
                  </a:lnTo>
                  <a:lnTo>
                    <a:pt x="90" y="82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0" y="2304000"/>
            <a:ext cx="5940003" cy="288000"/>
          </a:xfrm>
          <a:prstGeom prst="rect">
            <a:avLst/>
          </a:prstGeom>
          <a:gradFill>
            <a:gsLst>
              <a:gs pos="0">
                <a:srgbClr val="C6E6F6"/>
              </a:gs>
              <a:gs pos="100000">
                <a:srgbClr val="C6E6F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720000" y="2376000"/>
            <a:ext cx="230400" cy="144000"/>
            <a:chOff x="5137150" y="4884738"/>
            <a:chExt cx="417513" cy="254000"/>
          </a:xfrm>
        </p:grpSpPr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5345113" y="49482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5345113" y="4951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5137150" y="4884738"/>
              <a:ext cx="417513" cy="134938"/>
            </a:xfrm>
            <a:custGeom>
              <a:avLst/>
              <a:gdLst>
                <a:gd name="T0" fmla="*/ 113 w 114"/>
                <a:gd name="T1" fmla="*/ 32 h 36"/>
                <a:gd name="T2" fmla="*/ 62 w 114"/>
                <a:gd name="T3" fmla="*/ 2 h 36"/>
                <a:gd name="T4" fmla="*/ 58 w 114"/>
                <a:gd name="T5" fmla="*/ 0 h 36"/>
                <a:gd name="T6" fmla="*/ 55 w 114"/>
                <a:gd name="T7" fmla="*/ 0 h 36"/>
                <a:gd name="T8" fmla="*/ 52 w 114"/>
                <a:gd name="T9" fmla="*/ 2 h 36"/>
                <a:gd name="T10" fmla="*/ 1 w 114"/>
                <a:gd name="T11" fmla="*/ 32 h 36"/>
                <a:gd name="T12" fmla="*/ 1 w 114"/>
                <a:gd name="T13" fmla="*/ 34 h 36"/>
                <a:gd name="T14" fmla="*/ 4 w 114"/>
                <a:gd name="T15" fmla="*/ 36 h 36"/>
                <a:gd name="T16" fmla="*/ 7 w 114"/>
                <a:gd name="T17" fmla="*/ 36 h 36"/>
                <a:gd name="T18" fmla="*/ 57 w 114"/>
                <a:gd name="T19" fmla="*/ 7 h 36"/>
                <a:gd name="T20" fmla="*/ 107 w 114"/>
                <a:gd name="T21" fmla="*/ 36 h 36"/>
                <a:gd name="T22" fmla="*/ 109 w 114"/>
                <a:gd name="T23" fmla="*/ 36 h 36"/>
                <a:gd name="T24" fmla="*/ 113 w 114"/>
                <a:gd name="T25" fmla="*/ 34 h 36"/>
                <a:gd name="T26" fmla="*/ 113 w 114"/>
                <a:gd name="T2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36">
                  <a:moveTo>
                    <a:pt x="113" y="32"/>
                  </a:move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0"/>
                    <a:pt x="55" y="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3"/>
                    <a:pt x="1" y="3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6" y="36"/>
                    <a:pt x="7" y="36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9" y="36"/>
                    <a:pt x="109" y="36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3"/>
                    <a:pt x="114" y="33"/>
                    <a:pt x="113" y="3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5195888" y="4933950"/>
              <a:ext cx="296863" cy="204788"/>
            </a:xfrm>
            <a:custGeom>
              <a:avLst/>
              <a:gdLst>
                <a:gd name="T0" fmla="*/ 41 w 81"/>
                <a:gd name="T1" fmla="*/ 0 h 55"/>
                <a:gd name="T2" fmla="*/ 0 w 81"/>
                <a:gd name="T3" fmla="*/ 23 h 55"/>
                <a:gd name="T4" fmla="*/ 0 w 81"/>
                <a:gd name="T5" fmla="*/ 55 h 55"/>
                <a:gd name="T6" fmla="*/ 29 w 81"/>
                <a:gd name="T7" fmla="*/ 55 h 55"/>
                <a:gd name="T8" fmla="*/ 29 w 81"/>
                <a:gd name="T9" fmla="*/ 36 h 55"/>
                <a:gd name="T10" fmla="*/ 32 w 81"/>
                <a:gd name="T11" fmla="*/ 34 h 55"/>
                <a:gd name="T12" fmla="*/ 49 w 81"/>
                <a:gd name="T13" fmla="*/ 34 h 55"/>
                <a:gd name="T14" fmla="*/ 52 w 81"/>
                <a:gd name="T15" fmla="*/ 36 h 55"/>
                <a:gd name="T16" fmla="*/ 52 w 81"/>
                <a:gd name="T17" fmla="*/ 55 h 55"/>
                <a:gd name="T18" fmla="*/ 81 w 81"/>
                <a:gd name="T19" fmla="*/ 55 h 55"/>
                <a:gd name="T20" fmla="*/ 81 w 81"/>
                <a:gd name="T21" fmla="*/ 23 h 55"/>
                <a:gd name="T22" fmla="*/ 41 w 8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55">
                  <a:moveTo>
                    <a:pt x="41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5"/>
                    <a:pt x="30" y="34"/>
                    <a:pt x="32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1" y="34"/>
                    <a:pt x="52" y="35"/>
                    <a:pt x="52" y="3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0" y="4356000"/>
            <a:ext cx="5940003" cy="288000"/>
          </a:xfrm>
          <a:prstGeom prst="rect">
            <a:avLst/>
          </a:prstGeom>
          <a:gradFill>
            <a:gsLst>
              <a:gs pos="0">
                <a:srgbClr val="C6E6F6"/>
              </a:gs>
              <a:gs pos="100000">
                <a:srgbClr val="C6E6F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Freeform 12"/>
          <p:cNvSpPr>
            <a:spLocks noChangeAspect="1" noEditPoints="1"/>
          </p:cNvSpPr>
          <p:nvPr/>
        </p:nvSpPr>
        <p:spPr bwMode="auto">
          <a:xfrm>
            <a:off x="720000" y="4428000"/>
            <a:ext cx="230400" cy="144000"/>
          </a:xfrm>
          <a:custGeom>
            <a:avLst/>
            <a:gdLst>
              <a:gd name="T0" fmla="*/ 26 w 113"/>
              <a:gd name="T1" fmla="*/ 43 h 68"/>
              <a:gd name="T2" fmla="*/ 50 w 113"/>
              <a:gd name="T3" fmla="*/ 47 h 68"/>
              <a:gd name="T4" fmla="*/ 54 w 113"/>
              <a:gd name="T5" fmla="*/ 27 h 68"/>
              <a:gd name="T6" fmla="*/ 30 w 113"/>
              <a:gd name="T7" fmla="*/ 23 h 68"/>
              <a:gd name="T8" fmla="*/ 25 w 113"/>
              <a:gd name="T9" fmla="*/ 34 h 68"/>
              <a:gd name="T10" fmla="*/ 54 w 113"/>
              <a:gd name="T11" fmla="*/ 18 h 68"/>
              <a:gd name="T12" fmla="*/ 34 w 113"/>
              <a:gd name="T13" fmla="*/ 10 h 68"/>
              <a:gd name="T14" fmla="*/ 31 w 113"/>
              <a:gd name="T15" fmla="*/ 19 h 68"/>
              <a:gd name="T16" fmla="*/ 63 w 113"/>
              <a:gd name="T17" fmla="*/ 20 h 68"/>
              <a:gd name="T18" fmla="*/ 84 w 113"/>
              <a:gd name="T19" fmla="*/ 17 h 68"/>
              <a:gd name="T20" fmla="*/ 60 w 113"/>
              <a:gd name="T21" fmla="*/ 1 h 68"/>
              <a:gd name="T22" fmla="*/ 63 w 113"/>
              <a:gd name="T23" fmla="*/ 20 h 68"/>
              <a:gd name="T24" fmla="*/ 112 w 113"/>
              <a:gd name="T25" fmla="*/ 41 h 68"/>
              <a:gd name="T26" fmla="*/ 108 w 113"/>
              <a:gd name="T27" fmla="*/ 19 h 68"/>
              <a:gd name="T28" fmla="*/ 96 w 113"/>
              <a:gd name="T29" fmla="*/ 22 h 68"/>
              <a:gd name="T30" fmla="*/ 94 w 113"/>
              <a:gd name="T31" fmla="*/ 34 h 68"/>
              <a:gd name="T32" fmla="*/ 95 w 113"/>
              <a:gd name="T33" fmla="*/ 45 h 68"/>
              <a:gd name="T34" fmla="*/ 94 w 113"/>
              <a:gd name="T35" fmla="*/ 18 h 68"/>
              <a:gd name="T36" fmla="*/ 72 w 113"/>
              <a:gd name="T37" fmla="*/ 0 h 68"/>
              <a:gd name="T38" fmla="*/ 54 w 113"/>
              <a:gd name="T39" fmla="*/ 67 h 68"/>
              <a:gd name="T40" fmla="*/ 50 w 113"/>
              <a:gd name="T41" fmla="*/ 51 h 68"/>
              <a:gd name="T42" fmla="*/ 29 w 113"/>
              <a:gd name="T43" fmla="*/ 51 h 68"/>
              <a:gd name="T44" fmla="*/ 54 w 113"/>
              <a:gd name="T45" fmla="*/ 67 h 68"/>
              <a:gd name="T46" fmla="*/ 17 w 113"/>
              <a:gd name="T47" fmla="*/ 49 h 68"/>
              <a:gd name="T48" fmla="*/ 41 w 113"/>
              <a:gd name="T49" fmla="*/ 68 h 68"/>
              <a:gd name="T50" fmla="*/ 102 w 113"/>
              <a:gd name="T51" fmla="*/ 48 h 68"/>
              <a:gd name="T52" fmla="*/ 90 w 113"/>
              <a:gd name="T53" fmla="*/ 52 h 68"/>
              <a:gd name="T54" fmla="*/ 109 w 113"/>
              <a:gd name="T55" fmla="*/ 47 h 68"/>
              <a:gd name="T56" fmla="*/ 79 w 113"/>
              <a:gd name="T57" fmla="*/ 58 h 68"/>
              <a:gd name="T58" fmla="*/ 83 w 113"/>
              <a:gd name="T59" fmla="*/ 50 h 68"/>
              <a:gd name="T60" fmla="*/ 60 w 113"/>
              <a:gd name="T61" fmla="*/ 53 h 68"/>
              <a:gd name="T62" fmla="*/ 79 w 113"/>
              <a:gd name="T63" fmla="*/ 58 h 68"/>
              <a:gd name="T64" fmla="*/ 20 w 113"/>
              <a:gd name="T65" fmla="*/ 44 h 68"/>
              <a:gd name="T66" fmla="*/ 20 w 113"/>
              <a:gd name="T67" fmla="*/ 25 h 68"/>
              <a:gd name="T68" fmla="*/ 5 w 113"/>
              <a:gd name="T69" fmla="*/ 19 h 68"/>
              <a:gd name="T70" fmla="*/ 1 w 113"/>
              <a:gd name="T71" fmla="*/ 41 h 68"/>
              <a:gd name="T72" fmla="*/ 14 w 113"/>
              <a:gd name="T73" fmla="*/ 44 h 68"/>
              <a:gd name="T74" fmla="*/ 17 w 113"/>
              <a:gd name="T75" fmla="*/ 17 h 68"/>
              <a:gd name="T76" fmla="*/ 23 w 113"/>
              <a:gd name="T77" fmla="*/ 16 h 68"/>
              <a:gd name="T78" fmla="*/ 8 w 113"/>
              <a:gd name="T79" fmla="*/ 15 h 68"/>
              <a:gd name="T80" fmla="*/ 88 w 113"/>
              <a:gd name="T81" fmla="*/ 34 h 68"/>
              <a:gd name="T82" fmla="*/ 82 w 113"/>
              <a:gd name="T83" fmla="*/ 23 h 68"/>
              <a:gd name="T84" fmla="*/ 60 w 113"/>
              <a:gd name="T85" fmla="*/ 27 h 68"/>
              <a:gd name="T86" fmla="*/ 63 w 113"/>
              <a:gd name="T87" fmla="*/ 47 h 68"/>
              <a:gd name="T88" fmla="*/ 87 w 113"/>
              <a:gd name="T89" fmla="*/ 4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3" h="68">
                <a:moveTo>
                  <a:pt x="25" y="34"/>
                </a:moveTo>
                <a:cubicBezTo>
                  <a:pt x="25" y="37"/>
                  <a:pt x="25" y="40"/>
                  <a:pt x="26" y="43"/>
                </a:cubicBezTo>
                <a:cubicBezTo>
                  <a:pt x="28" y="44"/>
                  <a:pt x="30" y="45"/>
                  <a:pt x="31" y="46"/>
                </a:cubicBezTo>
                <a:cubicBezTo>
                  <a:pt x="37" y="47"/>
                  <a:pt x="43" y="47"/>
                  <a:pt x="50" y="47"/>
                </a:cubicBezTo>
                <a:cubicBezTo>
                  <a:pt x="51" y="46"/>
                  <a:pt x="52" y="45"/>
                  <a:pt x="54" y="45"/>
                </a:cubicBezTo>
                <a:cubicBezTo>
                  <a:pt x="54" y="27"/>
                  <a:pt x="54" y="27"/>
                  <a:pt x="54" y="27"/>
                </a:cubicBezTo>
                <a:cubicBezTo>
                  <a:pt x="52" y="26"/>
                  <a:pt x="51" y="25"/>
                  <a:pt x="50" y="24"/>
                </a:cubicBezTo>
                <a:cubicBezTo>
                  <a:pt x="43" y="24"/>
                  <a:pt x="36" y="24"/>
                  <a:pt x="30" y="23"/>
                </a:cubicBezTo>
                <a:cubicBezTo>
                  <a:pt x="29" y="24"/>
                  <a:pt x="27" y="25"/>
                  <a:pt x="26" y="25"/>
                </a:cubicBezTo>
                <a:cubicBezTo>
                  <a:pt x="25" y="28"/>
                  <a:pt x="25" y="31"/>
                  <a:pt x="25" y="34"/>
                </a:cubicBezTo>
                <a:close/>
                <a:moveTo>
                  <a:pt x="50" y="20"/>
                </a:moveTo>
                <a:cubicBezTo>
                  <a:pt x="51" y="19"/>
                  <a:pt x="52" y="19"/>
                  <a:pt x="54" y="18"/>
                </a:cubicBezTo>
                <a:cubicBezTo>
                  <a:pt x="54" y="1"/>
                  <a:pt x="54" y="1"/>
                  <a:pt x="54" y="1"/>
                </a:cubicBezTo>
                <a:cubicBezTo>
                  <a:pt x="46" y="1"/>
                  <a:pt x="40" y="5"/>
                  <a:pt x="34" y="10"/>
                </a:cubicBezTo>
                <a:cubicBezTo>
                  <a:pt x="32" y="12"/>
                  <a:pt x="30" y="15"/>
                  <a:pt x="29" y="17"/>
                </a:cubicBezTo>
                <a:cubicBezTo>
                  <a:pt x="30" y="18"/>
                  <a:pt x="31" y="18"/>
                  <a:pt x="31" y="19"/>
                </a:cubicBezTo>
                <a:cubicBezTo>
                  <a:pt x="37" y="20"/>
                  <a:pt x="43" y="20"/>
                  <a:pt x="50" y="20"/>
                </a:cubicBezTo>
                <a:close/>
                <a:moveTo>
                  <a:pt x="63" y="20"/>
                </a:moveTo>
                <a:cubicBezTo>
                  <a:pt x="70" y="20"/>
                  <a:pt x="76" y="20"/>
                  <a:pt x="82" y="19"/>
                </a:cubicBezTo>
                <a:cubicBezTo>
                  <a:pt x="82" y="18"/>
                  <a:pt x="83" y="18"/>
                  <a:pt x="84" y="17"/>
                </a:cubicBezTo>
                <a:cubicBezTo>
                  <a:pt x="83" y="15"/>
                  <a:pt x="81" y="12"/>
                  <a:pt x="79" y="10"/>
                </a:cubicBezTo>
                <a:cubicBezTo>
                  <a:pt x="73" y="5"/>
                  <a:pt x="67" y="1"/>
                  <a:pt x="60" y="1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19"/>
                  <a:pt x="63" y="20"/>
                </a:cubicBezTo>
                <a:close/>
                <a:moveTo>
                  <a:pt x="95" y="45"/>
                </a:moveTo>
                <a:cubicBezTo>
                  <a:pt x="102" y="44"/>
                  <a:pt x="108" y="43"/>
                  <a:pt x="112" y="41"/>
                </a:cubicBezTo>
                <a:cubicBezTo>
                  <a:pt x="113" y="39"/>
                  <a:pt x="113" y="37"/>
                  <a:pt x="113" y="34"/>
                </a:cubicBezTo>
                <a:cubicBezTo>
                  <a:pt x="113" y="29"/>
                  <a:pt x="111" y="24"/>
                  <a:pt x="108" y="19"/>
                </a:cubicBezTo>
                <a:cubicBezTo>
                  <a:pt x="105" y="20"/>
                  <a:pt x="101" y="21"/>
                  <a:pt x="98" y="21"/>
                </a:cubicBezTo>
                <a:cubicBezTo>
                  <a:pt x="97" y="22"/>
                  <a:pt x="96" y="22"/>
                  <a:pt x="96" y="22"/>
                </a:cubicBezTo>
                <a:cubicBezTo>
                  <a:pt x="96" y="23"/>
                  <a:pt x="95" y="24"/>
                  <a:pt x="93" y="24"/>
                </a:cubicBezTo>
                <a:cubicBezTo>
                  <a:pt x="94" y="28"/>
                  <a:pt x="94" y="31"/>
                  <a:pt x="94" y="34"/>
                </a:cubicBezTo>
                <a:cubicBezTo>
                  <a:pt x="94" y="37"/>
                  <a:pt x="94" y="41"/>
                  <a:pt x="93" y="44"/>
                </a:cubicBezTo>
                <a:cubicBezTo>
                  <a:pt x="94" y="44"/>
                  <a:pt x="94" y="44"/>
                  <a:pt x="95" y="45"/>
                </a:cubicBezTo>
                <a:close/>
                <a:moveTo>
                  <a:pt x="90" y="16"/>
                </a:moveTo>
                <a:cubicBezTo>
                  <a:pt x="92" y="16"/>
                  <a:pt x="93" y="17"/>
                  <a:pt x="94" y="18"/>
                </a:cubicBezTo>
                <a:cubicBezTo>
                  <a:pt x="98" y="17"/>
                  <a:pt x="102" y="16"/>
                  <a:pt x="105" y="15"/>
                </a:cubicBezTo>
                <a:cubicBezTo>
                  <a:pt x="97" y="8"/>
                  <a:pt x="86" y="2"/>
                  <a:pt x="72" y="0"/>
                </a:cubicBezTo>
                <a:cubicBezTo>
                  <a:pt x="80" y="3"/>
                  <a:pt x="86" y="9"/>
                  <a:pt x="90" y="16"/>
                </a:cubicBezTo>
                <a:close/>
                <a:moveTo>
                  <a:pt x="54" y="67"/>
                </a:moveTo>
                <a:cubicBezTo>
                  <a:pt x="54" y="53"/>
                  <a:pt x="54" y="53"/>
                  <a:pt x="54" y="53"/>
                </a:cubicBezTo>
                <a:cubicBezTo>
                  <a:pt x="52" y="53"/>
                  <a:pt x="51" y="52"/>
                  <a:pt x="50" y="51"/>
                </a:cubicBezTo>
                <a:cubicBezTo>
                  <a:pt x="43" y="51"/>
                  <a:pt x="36" y="51"/>
                  <a:pt x="30" y="50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4"/>
                  <a:pt x="32" y="56"/>
                  <a:pt x="34" y="58"/>
                </a:cubicBezTo>
                <a:cubicBezTo>
                  <a:pt x="40" y="63"/>
                  <a:pt x="46" y="67"/>
                  <a:pt x="54" y="67"/>
                </a:cubicBezTo>
                <a:close/>
                <a:moveTo>
                  <a:pt x="23" y="52"/>
                </a:moveTo>
                <a:cubicBezTo>
                  <a:pt x="20" y="52"/>
                  <a:pt x="18" y="51"/>
                  <a:pt x="17" y="49"/>
                </a:cubicBezTo>
                <a:cubicBezTo>
                  <a:pt x="12" y="48"/>
                  <a:pt x="7" y="48"/>
                  <a:pt x="4" y="47"/>
                </a:cubicBezTo>
                <a:cubicBezTo>
                  <a:pt x="10" y="57"/>
                  <a:pt x="24" y="65"/>
                  <a:pt x="41" y="68"/>
                </a:cubicBezTo>
                <a:cubicBezTo>
                  <a:pt x="33" y="65"/>
                  <a:pt x="27" y="59"/>
                  <a:pt x="23" y="52"/>
                </a:cubicBezTo>
                <a:close/>
                <a:moveTo>
                  <a:pt x="102" y="48"/>
                </a:moveTo>
                <a:cubicBezTo>
                  <a:pt x="100" y="49"/>
                  <a:pt x="98" y="49"/>
                  <a:pt x="96" y="49"/>
                </a:cubicBezTo>
                <a:cubicBezTo>
                  <a:pt x="95" y="51"/>
                  <a:pt x="92" y="52"/>
                  <a:pt x="90" y="52"/>
                </a:cubicBezTo>
                <a:cubicBezTo>
                  <a:pt x="86" y="59"/>
                  <a:pt x="80" y="65"/>
                  <a:pt x="72" y="68"/>
                </a:cubicBezTo>
                <a:cubicBezTo>
                  <a:pt x="89" y="65"/>
                  <a:pt x="103" y="57"/>
                  <a:pt x="109" y="47"/>
                </a:cubicBezTo>
                <a:cubicBezTo>
                  <a:pt x="107" y="47"/>
                  <a:pt x="104" y="48"/>
                  <a:pt x="102" y="48"/>
                </a:cubicBezTo>
                <a:close/>
                <a:moveTo>
                  <a:pt x="79" y="58"/>
                </a:moveTo>
                <a:cubicBezTo>
                  <a:pt x="81" y="56"/>
                  <a:pt x="82" y="54"/>
                  <a:pt x="84" y="51"/>
                </a:cubicBezTo>
                <a:cubicBezTo>
                  <a:pt x="84" y="51"/>
                  <a:pt x="83" y="51"/>
                  <a:pt x="83" y="50"/>
                </a:cubicBezTo>
                <a:cubicBezTo>
                  <a:pt x="77" y="51"/>
                  <a:pt x="70" y="51"/>
                  <a:pt x="63" y="51"/>
                </a:cubicBezTo>
                <a:cubicBezTo>
                  <a:pt x="62" y="52"/>
                  <a:pt x="61" y="53"/>
                  <a:pt x="60" y="53"/>
                </a:cubicBezTo>
                <a:cubicBezTo>
                  <a:pt x="60" y="67"/>
                  <a:pt x="60" y="67"/>
                  <a:pt x="60" y="67"/>
                </a:cubicBezTo>
                <a:cubicBezTo>
                  <a:pt x="67" y="67"/>
                  <a:pt x="73" y="63"/>
                  <a:pt x="79" y="58"/>
                </a:cubicBezTo>
                <a:close/>
                <a:moveTo>
                  <a:pt x="18" y="45"/>
                </a:moveTo>
                <a:cubicBezTo>
                  <a:pt x="18" y="44"/>
                  <a:pt x="19" y="44"/>
                  <a:pt x="20" y="44"/>
                </a:cubicBezTo>
                <a:cubicBezTo>
                  <a:pt x="19" y="41"/>
                  <a:pt x="19" y="37"/>
                  <a:pt x="19" y="34"/>
                </a:cubicBezTo>
                <a:cubicBezTo>
                  <a:pt x="19" y="31"/>
                  <a:pt x="19" y="28"/>
                  <a:pt x="20" y="25"/>
                </a:cubicBezTo>
                <a:cubicBezTo>
                  <a:pt x="18" y="24"/>
                  <a:pt x="17" y="23"/>
                  <a:pt x="17" y="22"/>
                </a:cubicBezTo>
                <a:cubicBezTo>
                  <a:pt x="12" y="21"/>
                  <a:pt x="8" y="20"/>
                  <a:pt x="5" y="19"/>
                </a:cubicBezTo>
                <a:cubicBezTo>
                  <a:pt x="2" y="24"/>
                  <a:pt x="0" y="29"/>
                  <a:pt x="0" y="34"/>
                </a:cubicBezTo>
                <a:cubicBezTo>
                  <a:pt x="0" y="36"/>
                  <a:pt x="0" y="39"/>
                  <a:pt x="1" y="41"/>
                </a:cubicBezTo>
                <a:cubicBezTo>
                  <a:pt x="1" y="41"/>
                  <a:pt x="1" y="41"/>
                  <a:pt x="2" y="41"/>
                </a:cubicBezTo>
                <a:cubicBezTo>
                  <a:pt x="4" y="42"/>
                  <a:pt x="9" y="43"/>
                  <a:pt x="14" y="44"/>
                </a:cubicBezTo>
                <a:cubicBezTo>
                  <a:pt x="15" y="44"/>
                  <a:pt x="17" y="45"/>
                  <a:pt x="18" y="45"/>
                </a:cubicBezTo>
                <a:close/>
                <a:moveTo>
                  <a:pt x="17" y="17"/>
                </a:moveTo>
                <a:cubicBezTo>
                  <a:pt x="18" y="18"/>
                  <a:pt x="18" y="18"/>
                  <a:pt x="18" y="18"/>
                </a:cubicBezTo>
                <a:cubicBezTo>
                  <a:pt x="19" y="17"/>
                  <a:pt x="21" y="16"/>
                  <a:pt x="23" y="16"/>
                </a:cubicBezTo>
                <a:cubicBezTo>
                  <a:pt x="27" y="9"/>
                  <a:pt x="33" y="3"/>
                  <a:pt x="41" y="0"/>
                </a:cubicBezTo>
                <a:cubicBezTo>
                  <a:pt x="27" y="2"/>
                  <a:pt x="16" y="8"/>
                  <a:pt x="8" y="15"/>
                </a:cubicBezTo>
                <a:cubicBezTo>
                  <a:pt x="11" y="16"/>
                  <a:pt x="14" y="17"/>
                  <a:pt x="17" y="17"/>
                </a:cubicBezTo>
                <a:close/>
                <a:moveTo>
                  <a:pt x="88" y="34"/>
                </a:moveTo>
                <a:cubicBezTo>
                  <a:pt x="88" y="31"/>
                  <a:pt x="88" y="28"/>
                  <a:pt x="87" y="25"/>
                </a:cubicBezTo>
                <a:cubicBezTo>
                  <a:pt x="85" y="25"/>
                  <a:pt x="84" y="24"/>
                  <a:pt x="82" y="23"/>
                </a:cubicBezTo>
                <a:cubicBezTo>
                  <a:pt x="77" y="24"/>
                  <a:pt x="70" y="24"/>
                  <a:pt x="63" y="24"/>
                </a:cubicBezTo>
                <a:cubicBezTo>
                  <a:pt x="62" y="25"/>
                  <a:pt x="61" y="26"/>
                  <a:pt x="60" y="27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5"/>
                  <a:pt x="62" y="46"/>
                  <a:pt x="63" y="47"/>
                </a:cubicBezTo>
                <a:cubicBezTo>
                  <a:pt x="70" y="47"/>
                  <a:pt x="76" y="47"/>
                  <a:pt x="82" y="46"/>
                </a:cubicBezTo>
                <a:cubicBezTo>
                  <a:pt x="82" y="45"/>
                  <a:pt x="85" y="43"/>
                  <a:pt x="87" y="43"/>
                </a:cubicBezTo>
                <a:cubicBezTo>
                  <a:pt x="88" y="40"/>
                  <a:pt x="88" y="37"/>
                  <a:pt x="88" y="3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Скругленный прямоугольник 51"/>
          <p:cNvSpPr/>
          <p:nvPr/>
        </p:nvSpPr>
        <p:spPr>
          <a:xfrm>
            <a:off x="720000" y="2556000"/>
            <a:ext cx="5220000" cy="43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t" anchorCtr="0"/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119071, г. Москва,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Ленинский проспект, дом 15А, 8 этаж, офис 17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51"/>
          <p:cNvSpPr/>
          <p:nvPr/>
        </p:nvSpPr>
        <p:spPr>
          <a:xfrm>
            <a:off x="720000" y="3240000"/>
            <a:ext cx="5220000" cy="43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t" anchorCtr="0"/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+7 (495) 710 88 23</a:t>
            </a:r>
          </a:p>
        </p:txBody>
      </p:sp>
      <p:sp>
        <p:nvSpPr>
          <p:cNvPr id="40" name="Скругленный прямоугольник 51"/>
          <p:cNvSpPr/>
          <p:nvPr/>
        </p:nvSpPr>
        <p:spPr>
          <a:xfrm>
            <a:off x="720000" y="3924000"/>
            <a:ext cx="5220000" cy="43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t" anchorCtr="0"/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info@prom-lk.ru</a:t>
            </a:r>
          </a:p>
        </p:txBody>
      </p:sp>
      <p:sp>
        <p:nvSpPr>
          <p:cNvPr id="41" name="Скругленный прямоугольник 51"/>
          <p:cNvSpPr/>
          <p:nvPr/>
        </p:nvSpPr>
        <p:spPr>
          <a:xfrm>
            <a:off x="720000" y="4608000"/>
            <a:ext cx="5220000" cy="432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t" anchorCtr="0"/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www.prom-lk.ru</a:t>
            </a:r>
          </a:p>
        </p:txBody>
      </p:sp>
    </p:spTree>
    <p:extLst>
      <p:ext uri="{BB962C8B-B14F-4D97-AF65-F5344CB8AC3E}">
        <p14:creationId xmlns:p14="http://schemas.microsoft.com/office/powerpoint/2010/main" val="228924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компании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9999" y="1008000"/>
            <a:ext cx="9576000" cy="1116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Clr>
                <a:srgbClr val="FF2750"/>
              </a:buClr>
              <a:buSzPct val="90000"/>
              <a:defRPr/>
            </a:pPr>
            <a:r>
              <a:rPr lang="ru-RU" sz="1600" b="1" dirty="0">
                <a:solidFill>
                  <a:srgbClr val="3FACE2"/>
                </a:solidFill>
                <a:latin typeface="Arial Narrow" panose="020B0606020202030204" pitchFamily="34" charset="0"/>
              </a:rPr>
              <a:t>«Национальная Лизинговая Компания по Развитию Промышленности»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(ООО «Нацпромлизинг»)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–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совместная компания ГК «Ростех» и Фонда Развития Промышленности.</a:t>
            </a:r>
          </a:p>
          <a:p>
            <a:pPr algn="just">
              <a:spcAft>
                <a:spcPts val="600"/>
              </a:spcAft>
              <a:buClr>
                <a:srgbClr val="FF2750"/>
              </a:buClr>
              <a:buSzPct val="90000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Создана в 2016 как инструмент реализации политики импортозамещения и обновления основных фондов в ключевых отраслях промышленности с использованием механизма лизинга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07871" y="4968000"/>
            <a:ext cx="9788129" cy="2179186"/>
            <a:chOff x="507871" y="4696814"/>
            <a:chExt cx="9788129" cy="217918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07871" y="5038459"/>
              <a:ext cx="4284000" cy="36000"/>
            </a:xfrm>
            <a:prstGeom prst="rect">
              <a:avLst/>
            </a:prstGeom>
            <a:solidFill>
              <a:srgbClr val="3FACE2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22"/>
            <p:cNvSpPr/>
            <p:nvPr/>
          </p:nvSpPr>
          <p:spPr>
            <a:xfrm>
              <a:off x="720000" y="5148000"/>
              <a:ext cx="9576000" cy="1728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60000" lvl="1" indent="-180000">
                <a:spcAft>
                  <a:spcPts val="900"/>
                </a:spcAft>
                <a:buClr>
                  <a:srgbClr val="3FACE2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Повышение уровня доступности лизингового финансирования для реального сектора экономики</a:t>
              </a:r>
            </a:p>
            <a:p>
              <a:pPr marL="360000" lvl="1" indent="-180000">
                <a:spcAft>
                  <a:spcPts val="900"/>
                </a:spcAft>
                <a:buClr>
                  <a:srgbClr val="3FACE2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Техническое перевооружение российских предприятий, с использованием механизма лизинга</a:t>
              </a:r>
            </a:p>
            <a:p>
              <a:pPr marL="360000" lvl="1" indent="-180000">
                <a:spcAft>
                  <a:spcPts val="900"/>
                </a:spcAft>
                <a:buClr>
                  <a:srgbClr val="3FACE2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Содействие сбыту продукции российских производителей через механизм лизинга</a:t>
              </a:r>
            </a:p>
            <a:p>
              <a:pPr marL="360000" lvl="1" indent="-180000">
                <a:spcAft>
                  <a:spcPts val="900"/>
                </a:spcAft>
                <a:buClr>
                  <a:srgbClr val="3FACE2"/>
                </a:buClr>
                <a:buSzPct val="100000"/>
                <a:buFont typeface="Wingdings" panose="05000000000000000000" pitchFamily="2" charset="2"/>
                <a:buChar char="§"/>
                <a:defRPr/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Реализация капиталоемких и долгосрочных инфраструктурных проектов, в том числе посредством инвестиционного лизинга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9999" y="4696814"/>
              <a:ext cx="5141785" cy="288000"/>
            </a:xfrm>
            <a:prstGeom prst="rect">
              <a:avLst/>
            </a:prstGeom>
            <a:noFill/>
          </p:spPr>
          <p:txBody>
            <a:bodyPr wrap="square" lIns="0" tIns="28800" bIns="0" rtlCol="0">
              <a:noAutofit/>
            </a:bodyPr>
            <a:lstStyle/>
            <a:p>
              <a:r>
                <a:rPr lang="ru-RU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Основные задачи Компании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20000" y="2484000"/>
            <a:ext cx="8856000" cy="2206188"/>
            <a:chOff x="720000" y="2484000"/>
            <a:chExt cx="8856000" cy="220618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2736000"/>
              <a:ext cx="3859742" cy="612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697" y="2736000"/>
              <a:ext cx="1944303" cy="611067"/>
            </a:xfrm>
            <a:prstGeom prst="rect">
              <a:avLst/>
            </a:prstGeom>
          </p:spPr>
        </p:pic>
        <p:grpSp>
          <p:nvGrpSpPr>
            <p:cNvPr id="11" name="Группа 10"/>
            <p:cNvGrpSpPr>
              <a:grpSpLocks noChangeAspect="1"/>
            </p:cNvGrpSpPr>
            <p:nvPr/>
          </p:nvGrpSpPr>
          <p:grpSpPr>
            <a:xfrm>
              <a:off x="3348000" y="3564000"/>
              <a:ext cx="4320000" cy="1126188"/>
              <a:chOff x="539750" y="276226"/>
              <a:chExt cx="4159251" cy="1084262"/>
            </a:xfrm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1281113" y="684213"/>
                <a:ext cx="3417888" cy="369888"/>
              </a:xfrm>
              <a:custGeom>
                <a:avLst/>
                <a:gdLst>
                  <a:gd name="T0" fmla="*/ 13 w 737"/>
                  <a:gd name="T1" fmla="*/ 2 h 76"/>
                  <a:gd name="T2" fmla="*/ 33 w 737"/>
                  <a:gd name="T3" fmla="*/ 2 h 76"/>
                  <a:gd name="T4" fmla="*/ 33 w 737"/>
                  <a:gd name="T5" fmla="*/ 64 h 76"/>
                  <a:gd name="T6" fmla="*/ 13 w 737"/>
                  <a:gd name="T7" fmla="*/ 64 h 76"/>
                  <a:gd name="T8" fmla="*/ 54 w 737"/>
                  <a:gd name="T9" fmla="*/ 59 h 76"/>
                  <a:gd name="T10" fmla="*/ 106 w 737"/>
                  <a:gd name="T11" fmla="*/ 59 h 76"/>
                  <a:gd name="T12" fmla="*/ 88 w 737"/>
                  <a:gd name="T13" fmla="*/ 50 h 76"/>
                  <a:gd name="T14" fmla="*/ 54 w 737"/>
                  <a:gd name="T15" fmla="*/ 64 h 76"/>
                  <a:gd name="T16" fmla="*/ 80 w 737"/>
                  <a:gd name="T17" fmla="*/ 20 h 76"/>
                  <a:gd name="T18" fmla="*/ 153 w 737"/>
                  <a:gd name="T19" fmla="*/ 64 h 76"/>
                  <a:gd name="T20" fmla="*/ 127 w 737"/>
                  <a:gd name="T21" fmla="*/ 2 h 76"/>
                  <a:gd name="T22" fmla="*/ 146 w 737"/>
                  <a:gd name="T23" fmla="*/ 2 h 76"/>
                  <a:gd name="T24" fmla="*/ 165 w 737"/>
                  <a:gd name="T25" fmla="*/ 52 h 76"/>
                  <a:gd name="T26" fmla="*/ 175 w 737"/>
                  <a:gd name="T27" fmla="*/ 64 h 76"/>
                  <a:gd name="T28" fmla="*/ 220 w 737"/>
                  <a:gd name="T29" fmla="*/ 64 h 76"/>
                  <a:gd name="T30" fmla="*/ 188 w 737"/>
                  <a:gd name="T31" fmla="*/ 14 h 76"/>
                  <a:gd name="T32" fmla="*/ 234 w 737"/>
                  <a:gd name="T33" fmla="*/ 64 h 76"/>
                  <a:gd name="T34" fmla="*/ 277 w 737"/>
                  <a:gd name="T35" fmla="*/ 21 h 76"/>
                  <a:gd name="T36" fmla="*/ 247 w 737"/>
                  <a:gd name="T37" fmla="*/ 64 h 76"/>
                  <a:gd name="T38" fmla="*/ 258 w 737"/>
                  <a:gd name="T39" fmla="*/ 29 h 76"/>
                  <a:gd name="T40" fmla="*/ 247 w 737"/>
                  <a:gd name="T41" fmla="*/ 13 h 76"/>
                  <a:gd name="T42" fmla="*/ 326 w 737"/>
                  <a:gd name="T43" fmla="*/ 59 h 76"/>
                  <a:gd name="T44" fmla="*/ 286 w 737"/>
                  <a:gd name="T45" fmla="*/ 43 h 76"/>
                  <a:gd name="T46" fmla="*/ 332 w 737"/>
                  <a:gd name="T47" fmla="*/ 23 h 76"/>
                  <a:gd name="T48" fmla="*/ 309 w 737"/>
                  <a:gd name="T49" fmla="*/ 13 h 76"/>
                  <a:gd name="T50" fmla="*/ 309 w 737"/>
                  <a:gd name="T51" fmla="*/ 53 h 76"/>
                  <a:gd name="T52" fmla="*/ 345 w 737"/>
                  <a:gd name="T53" fmla="*/ 64 h 76"/>
                  <a:gd name="T54" fmla="*/ 372 w 737"/>
                  <a:gd name="T55" fmla="*/ 28 h 76"/>
                  <a:gd name="T56" fmla="*/ 398 w 737"/>
                  <a:gd name="T57" fmla="*/ 64 h 76"/>
                  <a:gd name="T58" fmla="*/ 375 w 737"/>
                  <a:gd name="T59" fmla="*/ 45 h 76"/>
                  <a:gd name="T60" fmla="*/ 357 w 737"/>
                  <a:gd name="T61" fmla="*/ 64 h 76"/>
                  <a:gd name="T62" fmla="*/ 414 w 737"/>
                  <a:gd name="T63" fmla="*/ 47 h 76"/>
                  <a:gd name="T64" fmla="*/ 454 w 737"/>
                  <a:gd name="T65" fmla="*/ 2 h 76"/>
                  <a:gd name="T66" fmla="*/ 442 w 737"/>
                  <a:gd name="T67" fmla="*/ 14 h 76"/>
                  <a:gd name="T68" fmla="*/ 406 w 737"/>
                  <a:gd name="T69" fmla="*/ 64 h 76"/>
                  <a:gd name="T70" fmla="*/ 469 w 737"/>
                  <a:gd name="T71" fmla="*/ 2 h 76"/>
                  <a:gd name="T72" fmla="*/ 503 w 737"/>
                  <a:gd name="T73" fmla="*/ 2 h 76"/>
                  <a:gd name="T74" fmla="*/ 502 w 737"/>
                  <a:gd name="T75" fmla="*/ 64 h 76"/>
                  <a:gd name="T76" fmla="*/ 469 w 737"/>
                  <a:gd name="T77" fmla="*/ 64 h 76"/>
                  <a:gd name="T78" fmla="*/ 539 w 737"/>
                  <a:gd name="T79" fmla="*/ 43 h 76"/>
                  <a:gd name="T80" fmla="*/ 549 w 737"/>
                  <a:gd name="T81" fmla="*/ 38 h 76"/>
                  <a:gd name="T82" fmla="*/ 549 w 737"/>
                  <a:gd name="T83" fmla="*/ 27 h 76"/>
                  <a:gd name="T84" fmla="*/ 554 w 737"/>
                  <a:gd name="T85" fmla="*/ 15 h 76"/>
                  <a:gd name="T86" fmla="*/ 528 w 737"/>
                  <a:gd name="T87" fmla="*/ 22 h 76"/>
                  <a:gd name="T88" fmla="*/ 564 w 737"/>
                  <a:gd name="T89" fmla="*/ 5 h 76"/>
                  <a:gd name="T90" fmla="*/ 571 w 737"/>
                  <a:gd name="T91" fmla="*/ 45 h 76"/>
                  <a:gd name="T92" fmla="*/ 581 w 737"/>
                  <a:gd name="T93" fmla="*/ 64 h 76"/>
                  <a:gd name="T94" fmla="*/ 594 w 737"/>
                  <a:gd name="T95" fmla="*/ 39 h 76"/>
                  <a:gd name="T96" fmla="*/ 627 w 737"/>
                  <a:gd name="T97" fmla="*/ 64 h 76"/>
                  <a:gd name="T98" fmla="*/ 593 w 737"/>
                  <a:gd name="T99" fmla="*/ 64 h 76"/>
                  <a:gd name="T100" fmla="*/ 641 w 737"/>
                  <a:gd name="T101" fmla="*/ 2 h 76"/>
                  <a:gd name="T102" fmla="*/ 674 w 737"/>
                  <a:gd name="T103" fmla="*/ 27 h 76"/>
                  <a:gd name="T104" fmla="*/ 686 w 737"/>
                  <a:gd name="T105" fmla="*/ 64 h 76"/>
                  <a:gd name="T106" fmla="*/ 654 w 737"/>
                  <a:gd name="T107" fmla="*/ 39 h 76"/>
                  <a:gd name="T108" fmla="*/ 700 w 737"/>
                  <a:gd name="T109" fmla="*/ 64 h 76"/>
                  <a:gd name="T110" fmla="*/ 737 w 737"/>
                  <a:gd name="T111" fmla="*/ 14 h 76"/>
                  <a:gd name="T112" fmla="*/ 700 w 737"/>
                  <a:gd name="T113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37" h="76">
                    <a:moveTo>
                      <a:pt x="0" y="64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64"/>
                      <a:pt x="13" y="64"/>
                      <a:pt x="13" y="64"/>
                    </a:cubicBezTo>
                    <a:lnTo>
                      <a:pt x="0" y="64"/>
                    </a:lnTo>
                    <a:close/>
                    <a:moveTo>
                      <a:pt x="54" y="64"/>
                    </a:moveTo>
                    <a:cubicBezTo>
                      <a:pt x="54" y="59"/>
                      <a:pt x="54" y="59"/>
                      <a:pt x="54" y="59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106" y="59"/>
                      <a:pt x="106" y="59"/>
                      <a:pt x="106" y="59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88" y="50"/>
                      <a:pt x="88" y="50"/>
                      <a:pt x="88" y="50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54" y="64"/>
                    </a:lnTo>
                    <a:close/>
                    <a:moveTo>
                      <a:pt x="74" y="38"/>
                    </a:moveTo>
                    <a:cubicBezTo>
                      <a:pt x="85" y="38"/>
                      <a:pt x="85" y="38"/>
                      <a:pt x="85" y="38"/>
                    </a:cubicBezTo>
                    <a:cubicBezTo>
                      <a:pt x="80" y="20"/>
                      <a:pt x="80" y="20"/>
                      <a:pt x="80" y="20"/>
                    </a:cubicBezTo>
                    <a:lnTo>
                      <a:pt x="74" y="38"/>
                    </a:lnTo>
                    <a:close/>
                    <a:moveTo>
                      <a:pt x="153" y="76"/>
                    </a:moveTo>
                    <a:cubicBezTo>
                      <a:pt x="153" y="64"/>
                      <a:pt x="153" y="64"/>
                      <a:pt x="153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27" y="2"/>
                      <a:pt x="127" y="2"/>
                      <a:pt x="127" y="2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59" y="2"/>
                      <a:pt x="159" y="2"/>
                      <a:pt x="159" y="2"/>
                    </a:cubicBezTo>
                    <a:cubicBezTo>
                      <a:pt x="159" y="52"/>
                      <a:pt x="159" y="52"/>
                      <a:pt x="159" y="52"/>
                    </a:cubicBezTo>
                    <a:cubicBezTo>
                      <a:pt x="165" y="52"/>
                      <a:pt x="165" y="52"/>
                      <a:pt x="165" y="52"/>
                    </a:cubicBezTo>
                    <a:cubicBezTo>
                      <a:pt x="165" y="76"/>
                      <a:pt x="165" y="76"/>
                      <a:pt x="165" y="76"/>
                    </a:cubicBezTo>
                    <a:lnTo>
                      <a:pt x="153" y="76"/>
                    </a:lnTo>
                    <a:close/>
                    <a:moveTo>
                      <a:pt x="175" y="64"/>
                    </a:moveTo>
                    <a:cubicBezTo>
                      <a:pt x="175" y="2"/>
                      <a:pt x="175" y="2"/>
                      <a:pt x="175" y="2"/>
                    </a:cubicBezTo>
                    <a:cubicBezTo>
                      <a:pt x="220" y="2"/>
                      <a:pt x="220" y="2"/>
                      <a:pt x="220" y="2"/>
                    </a:cubicBezTo>
                    <a:cubicBezTo>
                      <a:pt x="220" y="64"/>
                      <a:pt x="220" y="64"/>
                      <a:pt x="220" y="64"/>
                    </a:cubicBezTo>
                    <a:cubicBezTo>
                      <a:pt x="207" y="64"/>
                      <a:pt x="207" y="64"/>
                      <a:pt x="207" y="6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8" y="64"/>
                      <a:pt x="188" y="64"/>
                      <a:pt x="188" y="64"/>
                    </a:cubicBezTo>
                    <a:lnTo>
                      <a:pt x="175" y="64"/>
                    </a:lnTo>
                    <a:close/>
                    <a:moveTo>
                      <a:pt x="234" y="64"/>
                    </a:moveTo>
                    <a:cubicBezTo>
                      <a:pt x="234" y="2"/>
                      <a:pt x="234" y="2"/>
                      <a:pt x="234" y="2"/>
                    </a:cubicBezTo>
                    <a:cubicBezTo>
                      <a:pt x="260" y="2"/>
                      <a:pt x="260" y="2"/>
                      <a:pt x="260" y="2"/>
                    </a:cubicBezTo>
                    <a:cubicBezTo>
                      <a:pt x="271" y="2"/>
                      <a:pt x="277" y="9"/>
                      <a:pt x="277" y="21"/>
                    </a:cubicBezTo>
                    <a:cubicBezTo>
                      <a:pt x="277" y="33"/>
                      <a:pt x="271" y="41"/>
                      <a:pt x="260" y="41"/>
                    </a:cubicBezTo>
                    <a:cubicBezTo>
                      <a:pt x="247" y="41"/>
                      <a:pt x="247" y="41"/>
                      <a:pt x="247" y="41"/>
                    </a:cubicBezTo>
                    <a:cubicBezTo>
                      <a:pt x="247" y="64"/>
                      <a:pt x="247" y="64"/>
                      <a:pt x="247" y="64"/>
                    </a:cubicBezTo>
                    <a:lnTo>
                      <a:pt x="234" y="64"/>
                    </a:lnTo>
                    <a:close/>
                    <a:moveTo>
                      <a:pt x="247" y="29"/>
                    </a:moveTo>
                    <a:cubicBezTo>
                      <a:pt x="258" y="29"/>
                      <a:pt x="258" y="29"/>
                      <a:pt x="258" y="29"/>
                    </a:cubicBezTo>
                    <a:cubicBezTo>
                      <a:pt x="261" y="29"/>
                      <a:pt x="264" y="26"/>
                      <a:pt x="264" y="21"/>
                    </a:cubicBezTo>
                    <a:cubicBezTo>
                      <a:pt x="264" y="16"/>
                      <a:pt x="261" y="13"/>
                      <a:pt x="258" y="13"/>
                    </a:cubicBezTo>
                    <a:cubicBezTo>
                      <a:pt x="247" y="13"/>
                      <a:pt x="247" y="13"/>
                      <a:pt x="247" y="13"/>
                    </a:cubicBezTo>
                    <a:lnTo>
                      <a:pt x="247" y="29"/>
                    </a:lnTo>
                    <a:close/>
                    <a:moveTo>
                      <a:pt x="332" y="43"/>
                    </a:moveTo>
                    <a:cubicBezTo>
                      <a:pt x="332" y="50"/>
                      <a:pt x="330" y="55"/>
                      <a:pt x="326" y="59"/>
                    </a:cubicBezTo>
                    <a:cubicBezTo>
                      <a:pt x="321" y="63"/>
                      <a:pt x="316" y="65"/>
                      <a:pt x="309" y="65"/>
                    </a:cubicBezTo>
                    <a:cubicBezTo>
                      <a:pt x="302" y="65"/>
                      <a:pt x="296" y="63"/>
                      <a:pt x="292" y="59"/>
                    </a:cubicBezTo>
                    <a:cubicBezTo>
                      <a:pt x="288" y="55"/>
                      <a:pt x="286" y="49"/>
                      <a:pt x="286" y="4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6" y="8"/>
                      <a:pt x="294" y="0"/>
                      <a:pt x="309" y="0"/>
                    </a:cubicBezTo>
                    <a:cubicBezTo>
                      <a:pt x="323" y="0"/>
                      <a:pt x="332" y="9"/>
                      <a:pt x="332" y="23"/>
                    </a:cubicBezTo>
                    <a:cubicBezTo>
                      <a:pt x="332" y="43"/>
                      <a:pt x="332" y="43"/>
                      <a:pt x="332" y="43"/>
                    </a:cubicBezTo>
                    <a:close/>
                    <a:moveTo>
                      <a:pt x="319" y="22"/>
                    </a:moveTo>
                    <a:cubicBezTo>
                      <a:pt x="319" y="17"/>
                      <a:pt x="316" y="13"/>
                      <a:pt x="309" y="13"/>
                    </a:cubicBezTo>
                    <a:cubicBezTo>
                      <a:pt x="302" y="13"/>
                      <a:pt x="298" y="17"/>
                      <a:pt x="298" y="22"/>
                    </a:cubicBezTo>
                    <a:cubicBezTo>
                      <a:pt x="298" y="43"/>
                      <a:pt x="298" y="43"/>
                      <a:pt x="298" y="43"/>
                    </a:cubicBezTo>
                    <a:cubicBezTo>
                      <a:pt x="298" y="49"/>
                      <a:pt x="302" y="53"/>
                      <a:pt x="309" y="53"/>
                    </a:cubicBezTo>
                    <a:cubicBezTo>
                      <a:pt x="316" y="53"/>
                      <a:pt x="319" y="49"/>
                      <a:pt x="319" y="43"/>
                    </a:cubicBezTo>
                    <a:lnTo>
                      <a:pt x="319" y="22"/>
                    </a:lnTo>
                    <a:close/>
                    <a:moveTo>
                      <a:pt x="345" y="64"/>
                    </a:moveTo>
                    <a:cubicBezTo>
                      <a:pt x="345" y="2"/>
                      <a:pt x="345" y="2"/>
                      <a:pt x="345" y="2"/>
                    </a:cubicBezTo>
                    <a:cubicBezTo>
                      <a:pt x="357" y="2"/>
                      <a:pt x="357" y="2"/>
                      <a:pt x="357" y="2"/>
                    </a:cubicBezTo>
                    <a:cubicBezTo>
                      <a:pt x="372" y="28"/>
                      <a:pt x="372" y="28"/>
                      <a:pt x="372" y="28"/>
                    </a:cubicBezTo>
                    <a:cubicBezTo>
                      <a:pt x="386" y="2"/>
                      <a:pt x="386" y="2"/>
                      <a:pt x="386" y="2"/>
                    </a:cubicBezTo>
                    <a:cubicBezTo>
                      <a:pt x="398" y="2"/>
                      <a:pt x="398" y="2"/>
                      <a:pt x="398" y="2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386" y="64"/>
                      <a:pt x="386" y="64"/>
                      <a:pt x="386" y="64"/>
                    </a:cubicBezTo>
                    <a:cubicBezTo>
                      <a:pt x="386" y="26"/>
                      <a:pt x="386" y="26"/>
                      <a:pt x="386" y="26"/>
                    </a:cubicBezTo>
                    <a:cubicBezTo>
                      <a:pt x="375" y="45"/>
                      <a:pt x="375" y="45"/>
                      <a:pt x="375" y="45"/>
                    </a:cubicBezTo>
                    <a:cubicBezTo>
                      <a:pt x="367" y="45"/>
                      <a:pt x="367" y="45"/>
                      <a:pt x="367" y="45"/>
                    </a:cubicBezTo>
                    <a:cubicBezTo>
                      <a:pt x="357" y="26"/>
                      <a:pt x="357" y="26"/>
                      <a:pt x="357" y="26"/>
                    </a:cubicBezTo>
                    <a:cubicBezTo>
                      <a:pt x="357" y="64"/>
                      <a:pt x="357" y="64"/>
                      <a:pt x="357" y="64"/>
                    </a:cubicBezTo>
                    <a:lnTo>
                      <a:pt x="345" y="64"/>
                    </a:lnTo>
                    <a:close/>
                    <a:moveTo>
                      <a:pt x="406" y="51"/>
                    </a:moveTo>
                    <a:cubicBezTo>
                      <a:pt x="410" y="51"/>
                      <a:pt x="413" y="50"/>
                      <a:pt x="414" y="47"/>
                    </a:cubicBezTo>
                    <a:cubicBezTo>
                      <a:pt x="416" y="44"/>
                      <a:pt x="416" y="39"/>
                      <a:pt x="416" y="30"/>
                    </a:cubicBezTo>
                    <a:cubicBezTo>
                      <a:pt x="416" y="2"/>
                      <a:pt x="416" y="2"/>
                      <a:pt x="416" y="2"/>
                    </a:cubicBezTo>
                    <a:cubicBezTo>
                      <a:pt x="454" y="2"/>
                      <a:pt x="454" y="2"/>
                      <a:pt x="454" y="2"/>
                    </a:cubicBezTo>
                    <a:cubicBezTo>
                      <a:pt x="454" y="64"/>
                      <a:pt x="454" y="64"/>
                      <a:pt x="454" y="64"/>
                    </a:cubicBezTo>
                    <a:cubicBezTo>
                      <a:pt x="442" y="64"/>
                      <a:pt x="442" y="64"/>
                      <a:pt x="442" y="64"/>
                    </a:cubicBezTo>
                    <a:cubicBezTo>
                      <a:pt x="442" y="14"/>
                      <a:pt x="442" y="14"/>
                      <a:pt x="442" y="14"/>
                    </a:cubicBezTo>
                    <a:cubicBezTo>
                      <a:pt x="428" y="14"/>
                      <a:pt x="428" y="14"/>
                      <a:pt x="428" y="14"/>
                    </a:cubicBezTo>
                    <a:cubicBezTo>
                      <a:pt x="428" y="33"/>
                      <a:pt x="428" y="33"/>
                      <a:pt x="428" y="33"/>
                    </a:cubicBezTo>
                    <a:cubicBezTo>
                      <a:pt x="428" y="54"/>
                      <a:pt x="421" y="64"/>
                      <a:pt x="406" y="64"/>
                    </a:cubicBezTo>
                    <a:cubicBezTo>
                      <a:pt x="406" y="51"/>
                      <a:pt x="406" y="51"/>
                      <a:pt x="406" y="51"/>
                    </a:cubicBezTo>
                    <a:close/>
                    <a:moveTo>
                      <a:pt x="469" y="64"/>
                    </a:moveTo>
                    <a:cubicBezTo>
                      <a:pt x="469" y="2"/>
                      <a:pt x="469" y="2"/>
                      <a:pt x="469" y="2"/>
                    </a:cubicBezTo>
                    <a:cubicBezTo>
                      <a:pt x="482" y="2"/>
                      <a:pt x="482" y="2"/>
                      <a:pt x="482" y="2"/>
                    </a:cubicBezTo>
                    <a:cubicBezTo>
                      <a:pt x="482" y="39"/>
                      <a:pt x="482" y="39"/>
                      <a:pt x="482" y="39"/>
                    </a:cubicBezTo>
                    <a:cubicBezTo>
                      <a:pt x="503" y="2"/>
                      <a:pt x="503" y="2"/>
                      <a:pt x="503" y="2"/>
                    </a:cubicBezTo>
                    <a:cubicBezTo>
                      <a:pt x="515" y="2"/>
                      <a:pt x="515" y="2"/>
                      <a:pt x="515" y="2"/>
                    </a:cubicBezTo>
                    <a:cubicBezTo>
                      <a:pt x="515" y="64"/>
                      <a:pt x="515" y="64"/>
                      <a:pt x="515" y="64"/>
                    </a:cubicBezTo>
                    <a:cubicBezTo>
                      <a:pt x="502" y="64"/>
                      <a:pt x="502" y="64"/>
                      <a:pt x="502" y="64"/>
                    </a:cubicBezTo>
                    <a:cubicBezTo>
                      <a:pt x="502" y="27"/>
                      <a:pt x="502" y="27"/>
                      <a:pt x="502" y="27"/>
                    </a:cubicBezTo>
                    <a:cubicBezTo>
                      <a:pt x="481" y="64"/>
                      <a:pt x="481" y="64"/>
                      <a:pt x="481" y="64"/>
                    </a:cubicBezTo>
                    <a:lnTo>
                      <a:pt x="469" y="64"/>
                    </a:lnTo>
                    <a:close/>
                    <a:moveTo>
                      <a:pt x="538" y="63"/>
                    </a:moveTo>
                    <a:cubicBezTo>
                      <a:pt x="531" y="60"/>
                      <a:pt x="526" y="53"/>
                      <a:pt x="526" y="43"/>
                    </a:cubicBezTo>
                    <a:cubicBezTo>
                      <a:pt x="539" y="43"/>
                      <a:pt x="539" y="43"/>
                      <a:pt x="539" y="43"/>
                    </a:cubicBezTo>
                    <a:cubicBezTo>
                      <a:pt x="539" y="49"/>
                      <a:pt x="543" y="52"/>
                      <a:pt x="549" y="52"/>
                    </a:cubicBezTo>
                    <a:cubicBezTo>
                      <a:pt x="555" y="52"/>
                      <a:pt x="558" y="50"/>
                      <a:pt x="558" y="45"/>
                    </a:cubicBezTo>
                    <a:cubicBezTo>
                      <a:pt x="558" y="41"/>
                      <a:pt x="555" y="38"/>
                      <a:pt x="549" y="38"/>
                    </a:cubicBezTo>
                    <a:cubicBezTo>
                      <a:pt x="542" y="38"/>
                      <a:pt x="542" y="38"/>
                      <a:pt x="542" y="38"/>
                    </a:cubicBezTo>
                    <a:cubicBezTo>
                      <a:pt x="542" y="27"/>
                      <a:pt x="542" y="27"/>
                      <a:pt x="542" y="27"/>
                    </a:cubicBezTo>
                    <a:cubicBezTo>
                      <a:pt x="549" y="27"/>
                      <a:pt x="549" y="27"/>
                      <a:pt x="549" y="27"/>
                    </a:cubicBezTo>
                    <a:cubicBezTo>
                      <a:pt x="552" y="27"/>
                      <a:pt x="553" y="26"/>
                      <a:pt x="554" y="25"/>
                    </a:cubicBezTo>
                    <a:cubicBezTo>
                      <a:pt x="556" y="24"/>
                      <a:pt x="556" y="22"/>
                      <a:pt x="556" y="20"/>
                    </a:cubicBezTo>
                    <a:cubicBezTo>
                      <a:pt x="556" y="17"/>
                      <a:pt x="556" y="16"/>
                      <a:pt x="554" y="15"/>
                    </a:cubicBezTo>
                    <a:cubicBezTo>
                      <a:pt x="553" y="13"/>
                      <a:pt x="551" y="13"/>
                      <a:pt x="549" y="13"/>
                    </a:cubicBezTo>
                    <a:cubicBezTo>
                      <a:pt x="544" y="13"/>
                      <a:pt x="540" y="15"/>
                      <a:pt x="540" y="22"/>
                    </a:cubicBezTo>
                    <a:cubicBezTo>
                      <a:pt x="528" y="22"/>
                      <a:pt x="528" y="22"/>
                      <a:pt x="528" y="22"/>
                    </a:cubicBezTo>
                    <a:cubicBezTo>
                      <a:pt x="528" y="15"/>
                      <a:pt x="530" y="9"/>
                      <a:pt x="534" y="5"/>
                    </a:cubicBezTo>
                    <a:cubicBezTo>
                      <a:pt x="538" y="2"/>
                      <a:pt x="543" y="0"/>
                      <a:pt x="549" y="0"/>
                    </a:cubicBezTo>
                    <a:cubicBezTo>
                      <a:pt x="555" y="0"/>
                      <a:pt x="560" y="1"/>
                      <a:pt x="564" y="5"/>
                    </a:cubicBezTo>
                    <a:cubicBezTo>
                      <a:pt x="568" y="9"/>
                      <a:pt x="570" y="13"/>
                      <a:pt x="570" y="19"/>
                    </a:cubicBezTo>
                    <a:cubicBezTo>
                      <a:pt x="570" y="24"/>
                      <a:pt x="567" y="29"/>
                      <a:pt x="563" y="32"/>
                    </a:cubicBezTo>
                    <a:cubicBezTo>
                      <a:pt x="568" y="35"/>
                      <a:pt x="571" y="39"/>
                      <a:pt x="571" y="45"/>
                    </a:cubicBezTo>
                    <a:cubicBezTo>
                      <a:pt x="571" y="57"/>
                      <a:pt x="563" y="65"/>
                      <a:pt x="549" y="65"/>
                    </a:cubicBezTo>
                    <a:cubicBezTo>
                      <a:pt x="545" y="65"/>
                      <a:pt x="541" y="65"/>
                      <a:pt x="538" y="63"/>
                    </a:cubicBezTo>
                    <a:moveTo>
                      <a:pt x="581" y="64"/>
                    </a:moveTo>
                    <a:cubicBezTo>
                      <a:pt x="581" y="2"/>
                      <a:pt x="581" y="2"/>
                      <a:pt x="581" y="2"/>
                    </a:cubicBezTo>
                    <a:cubicBezTo>
                      <a:pt x="594" y="2"/>
                      <a:pt x="594" y="2"/>
                      <a:pt x="594" y="2"/>
                    </a:cubicBezTo>
                    <a:cubicBezTo>
                      <a:pt x="594" y="39"/>
                      <a:pt x="594" y="39"/>
                      <a:pt x="594" y="39"/>
                    </a:cubicBezTo>
                    <a:cubicBezTo>
                      <a:pt x="615" y="2"/>
                      <a:pt x="615" y="2"/>
                      <a:pt x="615" y="2"/>
                    </a:cubicBezTo>
                    <a:cubicBezTo>
                      <a:pt x="627" y="2"/>
                      <a:pt x="627" y="2"/>
                      <a:pt x="627" y="2"/>
                    </a:cubicBezTo>
                    <a:cubicBezTo>
                      <a:pt x="627" y="64"/>
                      <a:pt x="627" y="64"/>
                      <a:pt x="627" y="64"/>
                    </a:cubicBezTo>
                    <a:cubicBezTo>
                      <a:pt x="614" y="64"/>
                      <a:pt x="614" y="64"/>
                      <a:pt x="614" y="64"/>
                    </a:cubicBezTo>
                    <a:cubicBezTo>
                      <a:pt x="614" y="27"/>
                      <a:pt x="614" y="27"/>
                      <a:pt x="614" y="27"/>
                    </a:cubicBezTo>
                    <a:cubicBezTo>
                      <a:pt x="593" y="64"/>
                      <a:pt x="593" y="64"/>
                      <a:pt x="593" y="64"/>
                    </a:cubicBezTo>
                    <a:lnTo>
                      <a:pt x="581" y="64"/>
                    </a:lnTo>
                    <a:close/>
                    <a:moveTo>
                      <a:pt x="641" y="64"/>
                    </a:moveTo>
                    <a:cubicBezTo>
                      <a:pt x="641" y="2"/>
                      <a:pt x="641" y="2"/>
                      <a:pt x="641" y="2"/>
                    </a:cubicBezTo>
                    <a:cubicBezTo>
                      <a:pt x="654" y="2"/>
                      <a:pt x="654" y="2"/>
                      <a:pt x="654" y="2"/>
                    </a:cubicBezTo>
                    <a:cubicBezTo>
                      <a:pt x="654" y="27"/>
                      <a:pt x="654" y="27"/>
                      <a:pt x="654" y="27"/>
                    </a:cubicBezTo>
                    <a:cubicBezTo>
                      <a:pt x="674" y="27"/>
                      <a:pt x="674" y="27"/>
                      <a:pt x="674" y="27"/>
                    </a:cubicBezTo>
                    <a:cubicBezTo>
                      <a:pt x="674" y="2"/>
                      <a:pt x="674" y="2"/>
                      <a:pt x="674" y="2"/>
                    </a:cubicBezTo>
                    <a:cubicBezTo>
                      <a:pt x="686" y="2"/>
                      <a:pt x="686" y="2"/>
                      <a:pt x="686" y="2"/>
                    </a:cubicBezTo>
                    <a:cubicBezTo>
                      <a:pt x="686" y="64"/>
                      <a:pt x="686" y="64"/>
                      <a:pt x="686" y="64"/>
                    </a:cubicBezTo>
                    <a:cubicBezTo>
                      <a:pt x="674" y="64"/>
                      <a:pt x="674" y="64"/>
                      <a:pt x="674" y="64"/>
                    </a:cubicBezTo>
                    <a:cubicBezTo>
                      <a:pt x="674" y="39"/>
                      <a:pt x="674" y="39"/>
                      <a:pt x="674" y="39"/>
                    </a:cubicBezTo>
                    <a:cubicBezTo>
                      <a:pt x="654" y="39"/>
                      <a:pt x="654" y="39"/>
                      <a:pt x="654" y="39"/>
                    </a:cubicBezTo>
                    <a:cubicBezTo>
                      <a:pt x="654" y="64"/>
                      <a:pt x="654" y="64"/>
                      <a:pt x="654" y="64"/>
                    </a:cubicBezTo>
                    <a:lnTo>
                      <a:pt x="641" y="64"/>
                    </a:lnTo>
                    <a:close/>
                    <a:moveTo>
                      <a:pt x="700" y="64"/>
                    </a:moveTo>
                    <a:cubicBezTo>
                      <a:pt x="700" y="2"/>
                      <a:pt x="700" y="2"/>
                      <a:pt x="700" y="2"/>
                    </a:cubicBezTo>
                    <a:cubicBezTo>
                      <a:pt x="737" y="2"/>
                      <a:pt x="737" y="2"/>
                      <a:pt x="737" y="2"/>
                    </a:cubicBezTo>
                    <a:cubicBezTo>
                      <a:pt x="737" y="14"/>
                      <a:pt x="737" y="14"/>
                      <a:pt x="737" y="14"/>
                    </a:cubicBezTo>
                    <a:cubicBezTo>
                      <a:pt x="713" y="14"/>
                      <a:pt x="713" y="14"/>
                      <a:pt x="713" y="14"/>
                    </a:cubicBezTo>
                    <a:cubicBezTo>
                      <a:pt x="713" y="64"/>
                      <a:pt x="713" y="64"/>
                      <a:pt x="713" y="64"/>
                    </a:cubicBezTo>
                    <a:lnTo>
                      <a:pt x="700" y="64"/>
                    </a:lnTo>
                    <a:close/>
                  </a:path>
                </a:pathLst>
              </a:custGeom>
              <a:solidFill>
                <a:srgbClr val="2524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841375" y="403226"/>
                <a:ext cx="142875" cy="587375"/>
              </a:xfrm>
              <a:custGeom>
                <a:avLst/>
                <a:gdLst>
                  <a:gd name="T0" fmla="*/ 0 w 90"/>
                  <a:gd name="T1" fmla="*/ 0 h 370"/>
                  <a:gd name="T2" fmla="*/ 0 w 90"/>
                  <a:gd name="T3" fmla="*/ 370 h 370"/>
                  <a:gd name="T4" fmla="*/ 90 w 90"/>
                  <a:gd name="T5" fmla="*/ 370 h 370"/>
                  <a:gd name="T6" fmla="*/ 90 w 90"/>
                  <a:gd name="T7" fmla="*/ 86 h 370"/>
                  <a:gd name="T8" fmla="*/ 0 w 90"/>
                  <a:gd name="T9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370">
                    <a:moveTo>
                      <a:pt x="0" y="0"/>
                    </a:moveTo>
                    <a:lnTo>
                      <a:pt x="0" y="370"/>
                    </a:lnTo>
                    <a:lnTo>
                      <a:pt x="90" y="370"/>
                    </a:lnTo>
                    <a:lnTo>
                      <a:pt x="90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A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619125" y="276226"/>
                <a:ext cx="198438" cy="311150"/>
              </a:xfrm>
              <a:custGeom>
                <a:avLst/>
                <a:gdLst>
                  <a:gd name="T0" fmla="*/ 125 w 125"/>
                  <a:gd name="T1" fmla="*/ 196 h 196"/>
                  <a:gd name="T2" fmla="*/ 125 w 125"/>
                  <a:gd name="T3" fmla="*/ 61 h 196"/>
                  <a:gd name="T4" fmla="*/ 58 w 125"/>
                  <a:gd name="T5" fmla="*/ 0 h 196"/>
                  <a:gd name="T6" fmla="*/ 0 w 125"/>
                  <a:gd name="T7" fmla="*/ 77 h 196"/>
                  <a:gd name="T8" fmla="*/ 125 w 125"/>
                  <a:gd name="T9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6">
                    <a:moveTo>
                      <a:pt x="125" y="196"/>
                    </a:moveTo>
                    <a:lnTo>
                      <a:pt x="125" y="61"/>
                    </a:lnTo>
                    <a:lnTo>
                      <a:pt x="58" y="0"/>
                    </a:lnTo>
                    <a:lnTo>
                      <a:pt x="0" y="77"/>
                    </a:lnTo>
                    <a:lnTo>
                      <a:pt x="125" y="196"/>
                    </a:lnTo>
                    <a:close/>
                  </a:path>
                </a:pathLst>
              </a:custGeom>
              <a:solidFill>
                <a:srgbClr val="2524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539750" y="641351"/>
                <a:ext cx="144463" cy="592138"/>
              </a:xfrm>
              <a:custGeom>
                <a:avLst/>
                <a:gdLst>
                  <a:gd name="T0" fmla="*/ 91 w 91"/>
                  <a:gd name="T1" fmla="*/ 373 h 373"/>
                  <a:gd name="T2" fmla="*/ 91 w 91"/>
                  <a:gd name="T3" fmla="*/ 0 h 373"/>
                  <a:gd name="T4" fmla="*/ 0 w 91"/>
                  <a:gd name="T5" fmla="*/ 0 h 373"/>
                  <a:gd name="T6" fmla="*/ 0 w 91"/>
                  <a:gd name="T7" fmla="*/ 288 h 373"/>
                  <a:gd name="T8" fmla="*/ 91 w 91"/>
                  <a:gd name="T9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73">
                    <a:moveTo>
                      <a:pt x="91" y="373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0" y="288"/>
                    </a:lnTo>
                    <a:lnTo>
                      <a:pt x="91" y="373"/>
                    </a:lnTo>
                    <a:close/>
                  </a:path>
                </a:pathLst>
              </a:custGeom>
              <a:solidFill>
                <a:srgbClr val="3FAC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711200" y="1049338"/>
                <a:ext cx="195263" cy="311150"/>
              </a:xfrm>
              <a:custGeom>
                <a:avLst/>
                <a:gdLst>
                  <a:gd name="T0" fmla="*/ 0 w 123"/>
                  <a:gd name="T1" fmla="*/ 0 h 196"/>
                  <a:gd name="T2" fmla="*/ 0 w 123"/>
                  <a:gd name="T3" fmla="*/ 135 h 196"/>
                  <a:gd name="T4" fmla="*/ 64 w 123"/>
                  <a:gd name="T5" fmla="*/ 196 h 196"/>
                  <a:gd name="T6" fmla="*/ 123 w 123"/>
                  <a:gd name="T7" fmla="*/ 116 h 196"/>
                  <a:gd name="T8" fmla="*/ 0 w 123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96">
                    <a:moveTo>
                      <a:pt x="0" y="0"/>
                    </a:moveTo>
                    <a:lnTo>
                      <a:pt x="0" y="135"/>
                    </a:lnTo>
                    <a:lnTo>
                      <a:pt x="64" y="196"/>
                    </a:lnTo>
                    <a:lnTo>
                      <a:pt x="123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4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1440000" y="2484000"/>
              <a:ext cx="8136000" cy="1260000"/>
              <a:chOff x="1440000" y="1044000"/>
              <a:chExt cx="8136000" cy="1260000"/>
            </a:xfrm>
          </p:grpSpPr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440000" y="1044000"/>
                <a:ext cx="3509274" cy="107100"/>
              </a:xfrm>
              <a:prstGeom prst="rect">
                <a:avLst/>
              </a:prstGeom>
              <a:gradFill>
                <a:gsLst>
                  <a:gs pos="0">
                    <a:srgbClr val="BDD8E5">
                      <a:alpha val="0"/>
                    </a:srgbClr>
                  </a:gs>
                  <a:gs pos="100000">
                    <a:srgbClr val="3FACE2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4751144" y="1044000"/>
                <a:ext cx="648281" cy="1260000"/>
              </a:xfrm>
              <a:custGeom>
                <a:avLst/>
                <a:gdLst>
                  <a:gd name="T0" fmla="*/ 600 w 1800"/>
                  <a:gd name="T1" fmla="*/ 0 h 3500"/>
                  <a:gd name="T2" fmla="*/ 1200 w 1800"/>
                  <a:gd name="T3" fmla="*/ 300 h 3500"/>
                  <a:gd name="T4" fmla="*/ 1200 w 1800"/>
                  <a:gd name="T5" fmla="*/ 3000 h 3500"/>
                  <a:gd name="T6" fmla="*/ 1800 w 1800"/>
                  <a:gd name="T7" fmla="*/ 3000 h 3500"/>
                  <a:gd name="T8" fmla="*/ 900 w 1800"/>
                  <a:gd name="T9" fmla="*/ 3500 h 3500"/>
                  <a:gd name="T10" fmla="*/ 0 w 1800"/>
                  <a:gd name="T11" fmla="*/ 3000 h 3500"/>
                  <a:gd name="T12" fmla="*/ 1100 w 1800"/>
                  <a:gd name="T13" fmla="*/ 3000 h 3500"/>
                  <a:gd name="T14" fmla="*/ 600 w 1800"/>
                  <a:gd name="T15" fmla="*/ 2950 h 3500"/>
                  <a:gd name="T16" fmla="*/ 600 w 1800"/>
                  <a:gd name="T17" fmla="*/ 0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0" h="3500">
                    <a:moveTo>
                      <a:pt x="600" y="0"/>
                    </a:moveTo>
                    <a:lnTo>
                      <a:pt x="1200" y="300"/>
                    </a:lnTo>
                    <a:lnTo>
                      <a:pt x="1200" y="3000"/>
                    </a:lnTo>
                    <a:lnTo>
                      <a:pt x="1800" y="3000"/>
                    </a:lnTo>
                    <a:lnTo>
                      <a:pt x="900" y="3500"/>
                    </a:lnTo>
                    <a:lnTo>
                      <a:pt x="0" y="3000"/>
                    </a:lnTo>
                    <a:lnTo>
                      <a:pt x="1100" y="3000"/>
                    </a:lnTo>
                    <a:lnTo>
                      <a:pt x="600" y="2950"/>
                    </a:lnTo>
                    <a:lnTo>
                      <a:pt x="6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BDD8E5"/>
                  </a:gs>
                  <a:gs pos="100000">
                    <a:srgbClr val="3FACE2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6066726" y="1044000"/>
                <a:ext cx="3509274" cy="107100"/>
              </a:xfrm>
              <a:prstGeom prst="rect">
                <a:avLst/>
              </a:prstGeom>
              <a:gradFill>
                <a:gsLst>
                  <a:gs pos="0">
                    <a:srgbClr val="BDD8E5">
                      <a:alpha val="0"/>
                    </a:srgbClr>
                  </a:gs>
                  <a:gs pos="100000">
                    <a:srgbClr val="3FACE2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5616575" y="1044000"/>
                <a:ext cx="648281" cy="1260000"/>
              </a:xfrm>
              <a:custGeom>
                <a:avLst/>
                <a:gdLst>
                  <a:gd name="T0" fmla="*/ 1200 w 1800"/>
                  <a:gd name="T1" fmla="*/ 0 h 3500"/>
                  <a:gd name="T2" fmla="*/ 600 w 1800"/>
                  <a:gd name="T3" fmla="*/ 300 h 3500"/>
                  <a:gd name="T4" fmla="*/ 600 w 1800"/>
                  <a:gd name="T5" fmla="*/ 3000 h 3500"/>
                  <a:gd name="T6" fmla="*/ 0 w 1800"/>
                  <a:gd name="T7" fmla="*/ 3000 h 3500"/>
                  <a:gd name="T8" fmla="*/ 900 w 1800"/>
                  <a:gd name="T9" fmla="*/ 3500 h 3500"/>
                  <a:gd name="T10" fmla="*/ 1800 w 1800"/>
                  <a:gd name="T11" fmla="*/ 3000 h 3500"/>
                  <a:gd name="T12" fmla="*/ 700 w 1800"/>
                  <a:gd name="T13" fmla="*/ 3000 h 3500"/>
                  <a:gd name="T14" fmla="*/ 1200 w 1800"/>
                  <a:gd name="T15" fmla="*/ 2950 h 3500"/>
                  <a:gd name="T16" fmla="*/ 1200 w 1800"/>
                  <a:gd name="T17" fmla="*/ 0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0" h="3500">
                    <a:moveTo>
                      <a:pt x="1200" y="0"/>
                    </a:moveTo>
                    <a:lnTo>
                      <a:pt x="600" y="300"/>
                    </a:lnTo>
                    <a:lnTo>
                      <a:pt x="600" y="3000"/>
                    </a:lnTo>
                    <a:lnTo>
                      <a:pt x="0" y="3000"/>
                    </a:lnTo>
                    <a:lnTo>
                      <a:pt x="900" y="3500"/>
                    </a:lnTo>
                    <a:lnTo>
                      <a:pt x="1800" y="3000"/>
                    </a:lnTo>
                    <a:lnTo>
                      <a:pt x="700" y="3000"/>
                    </a:lnTo>
                    <a:lnTo>
                      <a:pt x="1200" y="2950"/>
                    </a:lnTo>
                    <a:lnTo>
                      <a:pt x="12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BDD8E5"/>
                  </a:gs>
                  <a:gs pos="100000">
                    <a:srgbClr val="3FACE2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25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Freeform 279"/>
          <p:cNvSpPr>
            <a:spLocks/>
          </p:cNvSpPr>
          <p:nvPr/>
        </p:nvSpPr>
        <p:spPr bwMode="auto">
          <a:xfrm>
            <a:off x="6336000" y="4392000"/>
            <a:ext cx="648000" cy="2088000"/>
          </a:xfrm>
          <a:custGeom>
            <a:avLst/>
            <a:gdLst>
              <a:gd name="T0" fmla="*/ 1200 w 1800"/>
              <a:gd name="T1" fmla="*/ 5800 h 5800"/>
              <a:gd name="T2" fmla="*/ 600 w 1800"/>
              <a:gd name="T3" fmla="*/ 5800 h 5800"/>
              <a:gd name="T4" fmla="*/ 600 w 1800"/>
              <a:gd name="T5" fmla="*/ 500 h 5800"/>
              <a:gd name="T6" fmla="*/ 0 w 1800"/>
              <a:gd name="T7" fmla="*/ 500 h 5800"/>
              <a:gd name="T8" fmla="*/ 900 w 1800"/>
              <a:gd name="T9" fmla="*/ 0 h 5800"/>
              <a:gd name="T10" fmla="*/ 1800 w 1800"/>
              <a:gd name="T11" fmla="*/ 500 h 5800"/>
              <a:gd name="T12" fmla="*/ 700 w 1800"/>
              <a:gd name="T13" fmla="*/ 500 h 5800"/>
              <a:gd name="T14" fmla="*/ 1200 w 1800"/>
              <a:gd name="T15" fmla="*/ 550 h 5800"/>
              <a:gd name="T16" fmla="*/ 1200 w 1800"/>
              <a:gd name="T17" fmla="*/ 5800 h 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5800">
                <a:moveTo>
                  <a:pt x="1200" y="5800"/>
                </a:moveTo>
                <a:lnTo>
                  <a:pt x="600" y="5800"/>
                </a:lnTo>
                <a:lnTo>
                  <a:pt x="600" y="500"/>
                </a:lnTo>
                <a:lnTo>
                  <a:pt x="0" y="500"/>
                </a:lnTo>
                <a:lnTo>
                  <a:pt x="900" y="0"/>
                </a:lnTo>
                <a:lnTo>
                  <a:pt x="1800" y="500"/>
                </a:lnTo>
                <a:lnTo>
                  <a:pt x="700" y="500"/>
                </a:lnTo>
                <a:lnTo>
                  <a:pt x="1200" y="550"/>
                </a:lnTo>
                <a:lnTo>
                  <a:pt x="1200" y="5800"/>
                </a:lnTo>
                <a:close/>
              </a:path>
            </a:pathLst>
          </a:custGeom>
          <a:gradFill>
            <a:gsLst>
              <a:gs pos="0">
                <a:srgbClr val="9B05CD"/>
              </a:gs>
              <a:gs pos="100000">
                <a:srgbClr val="D4ADE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9" name="Freeform 275"/>
          <p:cNvSpPr>
            <a:spLocks/>
          </p:cNvSpPr>
          <p:nvPr/>
        </p:nvSpPr>
        <p:spPr bwMode="auto">
          <a:xfrm>
            <a:off x="5400000" y="4391999"/>
            <a:ext cx="648000" cy="2088000"/>
          </a:xfrm>
          <a:custGeom>
            <a:avLst/>
            <a:gdLst>
              <a:gd name="T0" fmla="*/ 600 w 1800"/>
              <a:gd name="T1" fmla="*/ 0 h 5800"/>
              <a:gd name="T2" fmla="*/ 1200 w 1800"/>
              <a:gd name="T3" fmla="*/ 0 h 5800"/>
              <a:gd name="T4" fmla="*/ 1200 w 1800"/>
              <a:gd name="T5" fmla="*/ 5300 h 5800"/>
              <a:gd name="T6" fmla="*/ 1800 w 1800"/>
              <a:gd name="T7" fmla="*/ 5300 h 5800"/>
              <a:gd name="T8" fmla="*/ 900 w 1800"/>
              <a:gd name="T9" fmla="*/ 5800 h 5800"/>
              <a:gd name="T10" fmla="*/ 0 w 1800"/>
              <a:gd name="T11" fmla="*/ 5300 h 5800"/>
              <a:gd name="T12" fmla="*/ 1100 w 1800"/>
              <a:gd name="T13" fmla="*/ 5300 h 5800"/>
              <a:gd name="T14" fmla="*/ 600 w 1800"/>
              <a:gd name="T15" fmla="*/ 5250 h 5800"/>
              <a:gd name="T16" fmla="*/ 600 w 1800"/>
              <a:gd name="T17" fmla="*/ 0 h 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5800">
                <a:moveTo>
                  <a:pt x="600" y="0"/>
                </a:moveTo>
                <a:lnTo>
                  <a:pt x="1200" y="0"/>
                </a:lnTo>
                <a:lnTo>
                  <a:pt x="1200" y="5300"/>
                </a:lnTo>
                <a:lnTo>
                  <a:pt x="1800" y="5300"/>
                </a:lnTo>
                <a:lnTo>
                  <a:pt x="900" y="5800"/>
                </a:lnTo>
                <a:lnTo>
                  <a:pt x="0" y="5300"/>
                </a:lnTo>
                <a:lnTo>
                  <a:pt x="1100" y="5300"/>
                </a:lnTo>
                <a:lnTo>
                  <a:pt x="600" y="5250"/>
                </a:lnTo>
                <a:lnTo>
                  <a:pt x="600" y="0"/>
                </a:lnTo>
                <a:close/>
              </a:path>
            </a:pathLst>
          </a:custGeom>
          <a:gradFill>
            <a:gsLst>
              <a:gs pos="0">
                <a:srgbClr val="BBD7E5"/>
              </a:gs>
              <a:gs pos="100000">
                <a:srgbClr val="3FACE2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1" name="Group 268"/>
          <p:cNvGrpSpPr>
            <a:grpSpLocks/>
          </p:cNvGrpSpPr>
          <p:nvPr/>
        </p:nvGrpSpPr>
        <p:grpSpPr bwMode="auto">
          <a:xfrm>
            <a:off x="1223999" y="4391999"/>
            <a:ext cx="3888000" cy="2088000"/>
            <a:chOff x="780" y="2776"/>
            <a:chExt cx="2431" cy="1297"/>
          </a:xfrm>
        </p:grpSpPr>
        <p:sp>
          <p:nvSpPr>
            <p:cNvPr id="293" name="Freeform 269"/>
            <p:cNvSpPr>
              <a:spLocks/>
            </p:cNvSpPr>
            <p:nvPr/>
          </p:nvSpPr>
          <p:spPr bwMode="auto">
            <a:xfrm>
              <a:off x="780" y="2776"/>
              <a:ext cx="2150" cy="67"/>
            </a:xfrm>
            <a:custGeom>
              <a:avLst/>
              <a:gdLst>
                <a:gd name="T0" fmla="*/ 600 w 9550"/>
                <a:gd name="T1" fmla="*/ 0 h 300"/>
                <a:gd name="T2" fmla="*/ 9550 w 9550"/>
                <a:gd name="T3" fmla="*/ 0 h 300"/>
                <a:gd name="T4" fmla="*/ 9550 w 9550"/>
                <a:gd name="T5" fmla="*/ 300 h 300"/>
                <a:gd name="T6" fmla="*/ 0 w 9550"/>
                <a:gd name="T7" fmla="*/ 300 h 300"/>
                <a:gd name="T8" fmla="*/ 600 w 9550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0" h="300">
                  <a:moveTo>
                    <a:pt x="600" y="0"/>
                  </a:moveTo>
                  <a:lnTo>
                    <a:pt x="9550" y="0"/>
                  </a:lnTo>
                  <a:lnTo>
                    <a:pt x="9550" y="300"/>
                  </a:lnTo>
                  <a:lnTo>
                    <a:pt x="0" y="300"/>
                  </a:lnTo>
                  <a:lnTo>
                    <a:pt x="600" y="0"/>
                  </a:lnTo>
                  <a:close/>
                </a:path>
              </a:pathLst>
            </a:custGeom>
            <a:gradFill>
              <a:gsLst>
                <a:gs pos="0">
                  <a:srgbClr val="BBD7E5"/>
                </a:gs>
                <a:gs pos="100000">
                  <a:srgbClr val="3FACE2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Freeform 270"/>
            <p:cNvSpPr>
              <a:spLocks/>
            </p:cNvSpPr>
            <p:nvPr/>
          </p:nvSpPr>
          <p:spPr bwMode="auto">
            <a:xfrm>
              <a:off x="2806" y="2776"/>
              <a:ext cx="405" cy="1297"/>
            </a:xfrm>
            <a:custGeom>
              <a:avLst/>
              <a:gdLst>
                <a:gd name="T0" fmla="*/ 600 w 1800"/>
                <a:gd name="T1" fmla="*/ 0 h 5800"/>
                <a:gd name="T2" fmla="*/ 1200 w 1800"/>
                <a:gd name="T3" fmla="*/ 300 h 5800"/>
                <a:gd name="T4" fmla="*/ 1200 w 1800"/>
                <a:gd name="T5" fmla="*/ 5300 h 5800"/>
                <a:gd name="T6" fmla="*/ 1800 w 1800"/>
                <a:gd name="T7" fmla="*/ 5300 h 5800"/>
                <a:gd name="T8" fmla="*/ 900 w 1800"/>
                <a:gd name="T9" fmla="*/ 5800 h 5800"/>
                <a:gd name="T10" fmla="*/ 0 w 1800"/>
                <a:gd name="T11" fmla="*/ 5300 h 5800"/>
                <a:gd name="T12" fmla="*/ 1100 w 1800"/>
                <a:gd name="T13" fmla="*/ 5300 h 5800"/>
                <a:gd name="T14" fmla="*/ 600 w 1800"/>
                <a:gd name="T15" fmla="*/ 5250 h 5800"/>
                <a:gd name="T16" fmla="*/ 600 w 1800"/>
                <a:gd name="T17" fmla="*/ 0 h 5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0" h="5800">
                  <a:moveTo>
                    <a:pt x="600" y="0"/>
                  </a:moveTo>
                  <a:lnTo>
                    <a:pt x="1200" y="300"/>
                  </a:lnTo>
                  <a:lnTo>
                    <a:pt x="1200" y="5300"/>
                  </a:lnTo>
                  <a:lnTo>
                    <a:pt x="1800" y="5300"/>
                  </a:lnTo>
                  <a:lnTo>
                    <a:pt x="900" y="5800"/>
                  </a:lnTo>
                  <a:lnTo>
                    <a:pt x="0" y="5300"/>
                  </a:lnTo>
                  <a:lnTo>
                    <a:pt x="1100" y="5300"/>
                  </a:lnTo>
                  <a:lnTo>
                    <a:pt x="600" y="5250"/>
                  </a:lnTo>
                  <a:lnTo>
                    <a:pt x="600" y="0"/>
                  </a:lnTo>
                  <a:close/>
                </a:path>
              </a:pathLst>
            </a:custGeom>
            <a:gradFill>
              <a:gsLst>
                <a:gs pos="0">
                  <a:srgbClr val="BBD7E5"/>
                </a:gs>
                <a:gs pos="100000">
                  <a:srgbClr val="3FACE2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Rectangle 271"/>
            <p:cNvSpPr>
              <a:spLocks noChangeArrowheads="1"/>
            </p:cNvSpPr>
            <p:nvPr/>
          </p:nvSpPr>
          <p:spPr bwMode="auto">
            <a:xfrm>
              <a:off x="780" y="2854"/>
              <a:ext cx="135" cy="638"/>
            </a:xfrm>
            <a:prstGeom prst="rect">
              <a:avLst/>
            </a:prstGeom>
            <a:gradFill>
              <a:gsLst>
                <a:gs pos="0">
                  <a:srgbClr val="BBD7E5"/>
                </a:gs>
                <a:gs pos="100000">
                  <a:srgbClr val="3FACE2"/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9" name="Freeform 265"/>
          <p:cNvSpPr>
            <a:spLocks/>
          </p:cNvSpPr>
          <p:nvPr/>
        </p:nvSpPr>
        <p:spPr bwMode="auto">
          <a:xfrm>
            <a:off x="3996000" y="3564000"/>
            <a:ext cx="1224000" cy="648000"/>
          </a:xfrm>
          <a:custGeom>
            <a:avLst/>
            <a:gdLst>
              <a:gd name="T0" fmla="*/ 0 w 3400"/>
              <a:gd name="T1" fmla="*/ 1200 h 1800"/>
              <a:gd name="T2" fmla="*/ 0 w 3400"/>
              <a:gd name="T3" fmla="*/ 600 h 1800"/>
              <a:gd name="T4" fmla="*/ 2900 w 3400"/>
              <a:gd name="T5" fmla="*/ 600 h 1800"/>
              <a:gd name="T6" fmla="*/ 2900 w 3400"/>
              <a:gd name="T7" fmla="*/ 0 h 1800"/>
              <a:gd name="T8" fmla="*/ 3400 w 3400"/>
              <a:gd name="T9" fmla="*/ 900 h 1800"/>
              <a:gd name="T10" fmla="*/ 2900 w 3400"/>
              <a:gd name="T11" fmla="*/ 1800 h 1800"/>
              <a:gd name="T12" fmla="*/ 2900 w 3400"/>
              <a:gd name="T13" fmla="*/ 700 h 1800"/>
              <a:gd name="T14" fmla="*/ 2850 w 3400"/>
              <a:gd name="T15" fmla="*/ 1200 h 1800"/>
              <a:gd name="T16" fmla="*/ 0 w 3400"/>
              <a:gd name="T17" fmla="*/ 12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0" h="1800">
                <a:moveTo>
                  <a:pt x="0" y="1200"/>
                </a:moveTo>
                <a:lnTo>
                  <a:pt x="0" y="600"/>
                </a:lnTo>
                <a:lnTo>
                  <a:pt x="2900" y="600"/>
                </a:lnTo>
                <a:lnTo>
                  <a:pt x="2900" y="0"/>
                </a:lnTo>
                <a:lnTo>
                  <a:pt x="3400" y="900"/>
                </a:lnTo>
                <a:lnTo>
                  <a:pt x="2900" y="1800"/>
                </a:lnTo>
                <a:lnTo>
                  <a:pt x="2900" y="700"/>
                </a:lnTo>
                <a:lnTo>
                  <a:pt x="2850" y="1200"/>
                </a:lnTo>
                <a:lnTo>
                  <a:pt x="0" y="1200"/>
                </a:lnTo>
                <a:close/>
              </a:path>
            </a:pathLst>
          </a:custGeom>
          <a:gradFill>
            <a:gsLst>
              <a:gs pos="0">
                <a:srgbClr val="BBD7E5"/>
              </a:gs>
              <a:gs pos="100000">
                <a:srgbClr val="3FACE2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720000" y="1764000"/>
            <a:ext cx="6588000" cy="1512000"/>
          </a:xfrm>
          <a:prstGeom prst="rightArrow">
            <a:avLst>
              <a:gd name="adj1" fmla="val 76613"/>
              <a:gd name="adj2" fmla="val 11653"/>
            </a:avLst>
          </a:prstGeom>
          <a:solidFill>
            <a:srgbClr val="3F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ru-RU" sz="1600" b="1" dirty="0">
                <a:latin typeface="Arial Narrow" panose="020B0606020202030204" pitchFamily="34" charset="0"/>
              </a:rPr>
              <a:t>Программа Фонда Развития Промышленности «Лизинговые Проекты», позволяет финансировать лизинговые проекты, направленные на поддержку технологического перевооружения и/или модернизацию основных производственных фондов российских компаний </a:t>
            </a:r>
          </a:p>
        </p:txBody>
      </p:sp>
      <p:sp>
        <p:nvSpPr>
          <p:cNvPr id="19" name="Скругленный прямоугольник 22"/>
          <p:cNvSpPr/>
          <p:nvPr/>
        </p:nvSpPr>
        <p:spPr>
          <a:xfrm>
            <a:off x="7416000" y="1152000"/>
            <a:ext cx="3276000" cy="58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0" rIns="36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>
              <a:spcAft>
                <a:spcPts val="600"/>
              </a:spcAft>
              <a:buClr>
                <a:srgbClr val="3FACE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Доступ лизингополучателя к льготному финансированию (эффективная ставка по лизингу 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от </a:t>
            </a: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7%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5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180000" indent="-180000">
              <a:spcAft>
                <a:spcPts val="600"/>
              </a:spcAft>
              <a:buClr>
                <a:srgbClr val="3FACE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 клиенту применяется комплексный подход («Нацпромлизинг» осуществляет координацию работы с поставщиками, финансирующими и страховыми организациями)</a:t>
            </a:r>
          </a:p>
          <a:p>
            <a:pPr marL="180000" indent="-180000">
              <a:spcAft>
                <a:spcPts val="600"/>
              </a:spcAft>
              <a:buClr>
                <a:srgbClr val="3FACE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Частичное «рефинансирование» аванса – минимизация отвлечения оборотных средств предприятий</a:t>
            </a:r>
          </a:p>
          <a:p>
            <a:pPr marL="180000" indent="-180000">
              <a:spcAft>
                <a:spcPts val="600"/>
              </a:spcAft>
              <a:buClr>
                <a:srgbClr val="3FACE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Оперативность принятия решения, при условии соответствия проекта Стандарту Фонда – средний срок рассмотрения заявки от 30 до 50 дней</a:t>
            </a:r>
          </a:p>
          <a:p>
            <a:pPr marL="180000" indent="-180000">
              <a:spcAft>
                <a:spcPts val="600"/>
              </a:spcAft>
              <a:buClr>
                <a:srgbClr val="3FACE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Адресный инструмент финансирования обновления основных фондов и стимулирования сбыта отечественных предприятий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Фонда развития промышленности «Лизинговые проекты»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30256-627A-4FB1-A5F3-DCAEA945E8E2}"/>
              </a:ext>
            </a:extLst>
          </p:cNvPr>
          <p:cNvSpPr txBox="1"/>
          <p:nvPr/>
        </p:nvSpPr>
        <p:spPr>
          <a:xfrm>
            <a:off x="1260000" y="3276000"/>
            <a:ext cx="1480645" cy="288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Предоставление займа </a:t>
            </a:r>
            <a:b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 1,0% годовых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EEE91E-898B-44F5-888A-32EBED53F001}"/>
              </a:ext>
            </a:extLst>
          </p:cNvPr>
          <p:cNvSpPr txBox="1"/>
          <p:nvPr/>
        </p:nvSpPr>
        <p:spPr>
          <a:xfrm>
            <a:off x="576000" y="5616000"/>
            <a:ext cx="1512000" cy="180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Средства Центрального </a:t>
            </a:r>
            <a:b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Банка РФ</a:t>
            </a:r>
            <a:endParaRPr lang="ru-RU" sz="1000" b="1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976000"/>
            <a:ext cx="1224000" cy="12183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636000"/>
            <a:ext cx="3178574" cy="504000"/>
          </a:xfrm>
          <a:prstGeom prst="rect">
            <a:avLst/>
          </a:prstGeom>
        </p:spPr>
      </p:pic>
      <p:pic>
        <p:nvPicPr>
          <p:cNvPr id="22" name="Рисунок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3240000"/>
            <a:ext cx="1872000" cy="972000"/>
          </a:xfrm>
          <a:prstGeom prst="rect">
            <a:avLst/>
          </a:prstGeom>
        </p:spPr>
      </p:pic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3600000" y="6300000"/>
            <a:ext cx="3452355" cy="900000"/>
            <a:chOff x="539750" y="276226"/>
            <a:chExt cx="4159251" cy="1084262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1281113" y="684213"/>
              <a:ext cx="3417888" cy="369888"/>
            </a:xfrm>
            <a:custGeom>
              <a:avLst/>
              <a:gdLst>
                <a:gd name="T0" fmla="*/ 13 w 737"/>
                <a:gd name="T1" fmla="*/ 2 h 76"/>
                <a:gd name="T2" fmla="*/ 33 w 737"/>
                <a:gd name="T3" fmla="*/ 2 h 76"/>
                <a:gd name="T4" fmla="*/ 33 w 737"/>
                <a:gd name="T5" fmla="*/ 64 h 76"/>
                <a:gd name="T6" fmla="*/ 13 w 737"/>
                <a:gd name="T7" fmla="*/ 64 h 76"/>
                <a:gd name="T8" fmla="*/ 54 w 737"/>
                <a:gd name="T9" fmla="*/ 59 h 76"/>
                <a:gd name="T10" fmla="*/ 106 w 737"/>
                <a:gd name="T11" fmla="*/ 59 h 76"/>
                <a:gd name="T12" fmla="*/ 88 w 737"/>
                <a:gd name="T13" fmla="*/ 50 h 76"/>
                <a:gd name="T14" fmla="*/ 54 w 737"/>
                <a:gd name="T15" fmla="*/ 64 h 76"/>
                <a:gd name="T16" fmla="*/ 80 w 737"/>
                <a:gd name="T17" fmla="*/ 20 h 76"/>
                <a:gd name="T18" fmla="*/ 153 w 737"/>
                <a:gd name="T19" fmla="*/ 64 h 76"/>
                <a:gd name="T20" fmla="*/ 127 w 737"/>
                <a:gd name="T21" fmla="*/ 2 h 76"/>
                <a:gd name="T22" fmla="*/ 146 w 737"/>
                <a:gd name="T23" fmla="*/ 2 h 76"/>
                <a:gd name="T24" fmla="*/ 165 w 737"/>
                <a:gd name="T25" fmla="*/ 52 h 76"/>
                <a:gd name="T26" fmla="*/ 175 w 737"/>
                <a:gd name="T27" fmla="*/ 64 h 76"/>
                <a:gd name="T28" fmla="*/ 220 w 737"/>
                <a:gd name="T29" fmla="*/ 64 h 76"/>
                <a:gd name="T30" fmla="*/ 188 w 737"/>
                <a:gd name="T31" fmla="*/ 14 h 76"/>
                <a:gd name="T32" fmla="*/ 234 w 737"/>
                <a:gd name="T33" fmla="*/ 64 h 76"/>
                <a:gd name="T34" fmla="*/ 277 w 737"/>
                <a:gd name="T35" fmla="*/ 21 h 76"/>
                <a:gd name="T36" fmla="*/ 247 w 737"/>
                <a:gd name="T37" fmla="*/ 64 h 76"/>
                <a:gd name="T38" fmla="*/ 258 w 737"/>
                <a:gd name="T39" fmla="*/ 29 h 76"/>
                <a:gd name="T40" fmla="*/ 247 w 737"/>
                <a:gd name="T41" fmla="*/ 13 h 76"/>
                <a:gd name="T42" fmla="*/ 326 w 737"/>
                <a:gd name="T43" fmla="*/ 59 h 76"/>
                <a:gd name="T44" fmla="*/ 286 w 737"/>
                <a:gd name="T45" fmla="*/ 43 h 76"/>
                <a:gd name="T46" fmla="*/ 332 w 737"/>
                <a:gd name="T47" fmla="*/ 23 h 76"/>
                <a:gd name="T48" fmla="*/ 309 w 737"/>
                <a:gd name="T49" fmla="*/ 13 h 76"/>
                <a:gd name="T50" fmla="*/ 309 w 737"/>
                <a:gd name="T51" fmla="*/ 53 h 76"/>
                <a:gd name="T52" fmla="*/ 345 w 737"/>
                <a:gd name="T53" fmla="*/ 64 h 76"/>
                <a:gd name="T54" fmla="*/ 372 w 737"/>
                <a:gd name="T55" fmla="*/ 28 h 76"/>
                <a:gd name="T56" fmla="*/ 398 w 737"/>
                <a:gd name="T57" fmla="*/ 64 h 76"/>
                <a:gd name="T58" fmla="*/ 375 w 737"/>
                <a:gd name="T59" fmla="*/ 45 h 76"/>
                <a:gd name="T60" fmla="*/ 357 w 737"/>
                <a:gd name="T61" fmla="*/ 64 h 76"/>
                <a:gd name="T62" fmla="*/ 414 w 737"/>
                <a:gd name="T63" fmla="*/ 47 h 76"/>
                <a:gd name="T64" fmla="*/ 454 w 737"/>
                <a:gd name="T65" fmla="*/ 2 h 76"/>
                <a:gd name="T66" fmla="*/ 442 w 737"/>
                <a:gd name="T67" fmla="*/ 14 h 76"/>
                <a:gd name="T68" fmla="*/ 406 w 737"/>
                <a:gd name="T69" fmla="*/ 64 h 76"/>
                <a:gd name="T70" fmla="*/ 469 w 737"/>
                <a:gd name="T71" fmla="*/ 2 h 76"/>
                <a:gd name="T72" fmla="*/ 503 w 737"/>
                <a:gd name="T73" fmla="*/ 2 h 76"/>
                <a:gd name="T74" fmla="*/ 502 w 737"/>
                <a:gd name="T75" fmla="*/ 64 h 76"/>
                <a:gd name="T76" fmla="*/ 469 w 737"/>
                <a:gd name="T77" fmla="*/ 64 h 76"/>
                <a:gd name="T78" fmla="*/ 539 w 737"/>
                <a:gd name="T79" fmla="*/ 43 h 76"/>
                <a:gd name="T80" fmla="*/ 549 w 737"/>
                <a:gd name="T81" fmla="*/ 38 h 76"/>
                <a:gd name="T82" fmla="*/ 549 w 737"/>
                <a:gd name="T83" fmla="*/ 27 h 76"/>
                <a:gd name="T84" fmla="*/ 554 w 737"/>
                <a:gd name="T85" fmla="*/ 15 h 76"/>
                <a:gd name="T86" fmla="*/ 528 w 737"/>
                <a:gd name="T87" fmla="*/ 22 h 76"/>
                <a:gd name="T88" fmla="*/ 564 w 737"/>
                <a:gd name="T89" fmla="*/ 5 h 76"/>
                <a:gd name="T90" fmla="*/ 571 w 737"/>
                <a:gd name="T91" fmla="*/ 45 h 76"/>
                <a:gd name="T92" fmla="*/ 581 w 737"/>
                <a:gd name="T93" fmla="*/ 64 h 76"/>
                <a:gd name="T94" fmla="*/ 594 w 737"/>
                <a:gd name="T95" fmla="*/ 39 h 76"/>
                <a:gd name="T96" fmla="*/ 627 w 737"/>
                <a:gd name="T97" fmla="*/ 64 h 76"/>
                <a:gd name="T98" fmla="*/ 593 w 737"/>
                <a:gd name="T99" fmla="*/ 64 h 76"/>
                <a:gd name="T100" fmla="*/ 641 w 737"/>
                <a:gd name="T101" fmla="*/ 2 h 76"/>
                <a:gd name="T102" fmla="*/ 674 w 737"/>
                <a:gd name="T103" fmla="*/ 27 h 76"/>
                <a:gd name="T104" fmla="*/ 686 w 737"/>
                <a:gd name="T105" fmla="*/ 64 h 76"/>
                <a:gd name="T106" fmla="*/ 654 w 737"/>
                <a:gd name="T107" fmla="*/ 39 h 76"/>
                <a:gd name="T108" fmla="*/ 700 w 737"/>
                <a:gd name="T109" fmla="*/ 64 h 76"/>
                <a:gd name="T110" fmla="*/ 737 w 737"/>
                <a:gd name="T111" fmla="*/ 14 h 76"/>
                <a:gd name="T112" fmla="*/ 700 w 737"/>
                <a:gd name="T11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7" h="76">
                  <a:moveTo>
                    <a:pt x="0" y="6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64"/>
                    <a:pt x="13" y="64"/>
                    <a:pt x="13" y="64"/>
                  </a:cubicBezTo>
                  <a:lnTo>
                    <a:pt x="0" y="64"/>
                  </a:lnTo>
                  <a:close/>
                  <a:moveTo>
                    <a:pt x="54" y="6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54" y="64"/>
                  </a:lnTo>
                  <a:close/>
                  <a:moveTo>
                    <a:pt x="74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0" y="20"/>
                    <a:pt x="80" y="20"/>
                    <a:pt x="80" y="20"/>
                  </a:cubicBezTo>
                  <a:lnTo>
                    <a:pt x="74" y="38"/>
                  </a:lnTo>
                  <a:close/>
                  <a:moveTo>
                    <a:pt x="153" y="76"/>
                  </a:moveTo>
                  <a:cubicBezTo>
                    <a:pt x="153" y="64"/>
                    <a:pt x="153" y="64"/>
                    <a:pt x="153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76"/>
                    <a:pt x="165" y="76"/>
                    <a:pt x="165" y="76"/>
                  </a:cubicBezTo>
                  <a:lnTo>
                    <a:pt x="153" y="76"/>
                  </a:lnTo>
                  <a:close/>
                  <a:moveTo>
                    <a:pt x="175" y="64"/>
                  </a:moveTo>
                  <a:cubicBezTo>
                    <a:pt x="175" y="2"/>
                    <a:pt x="175" y="2"/>
                    <a:pt x="175" y="2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64"/>
                    <a:pt x="188" y="64"/>
                    <a:pt x="188" y="64"/>
                  </a:cubicBezTo>
                  <a:lnTo>
                    <a:pt x="175" y="64"/>
                  </a:lnTo>
                  <a:close/>
                  <a:moveTo>
                    <a:pt x="234" y="64"/>
                  </a:moveTo>
                  <a:cubicBezTo>
                    <a:pt x="234" y="2"/>
                    <a:pt x="234" y="2"/>
                    <a:pt x="234" y="2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71" y="2"/>
                    <a:pt x="277" y="9"/>
                    <a:pt x="277" y="21"/>
                  </a:cubicBezTo>
                  <a:cubicBezTo>
                    <a:pt x="277" y="33"/>
                    <a:pt x="271" y="41"/>
                    <a:pt x="260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64"/>
                    <a:pt x="247" y="64"/>
                    <a:pt x="247" y="64"/>
                  </a:cubicBezTo>
                  <a:lnTo>
                    <a:pt x="234" y="64"/>
                  </a:lnTo>
                  <a:close/>
                  <a:moveTo>
                    <a:pt x="247" y="29"/>
                  </a:moveTo>
                  <a:cubicBezTo>
                    <a:pt x="258" y="29"/>
                    <a:pt x="258" y="29"/>
                    <a:pt x="258" y="29"/>
                  </a:cubicBezTo>
                  <a:cubicBezTo>
                    <a:pt x="261" y="29"/>
                    <a:pt x="264" y="26"/>
                    <a:pt x="264" y="21"/>
                  </a:cubicBezTo>
                  <a:cubicBezTo>
                    <a:pt x="264" y="16"/>
                    <a:pt x="261" y="13"/>
                    <a:pt x="258" y="13"/>
                  </a:cubicBezTo>
                  <a:cubicBezTo>
                    <a:pt x="247" y="13"/>
                    <a:pt x="247" y="13"/>
                    <a:pt x="247" y="13"/>
                  </a:cubicBezTo>
                  <a:lnTo>
                    <a:pt x="247" y="29"/>
                  </a:lnTo>
                  <a:close/>
                  <a:moveTo>
                    <a:pt x="332" y="43"/>
                  </a:moveTo>
                  <a:cubicBezTo>
                    <a:pt x="332" y="50"/>
                    <a:pt x="330" y="55"/>
                    <a:pt x="326" y="59"/>
                  </a:cubicBezTo>
                  <a:cubicBezTo>
                    <a:pt x="321" y="63"/>
                    <a:pt x="316" y="65"/>
                    <a:pt x="309" y="65"/>
                  </a:cubicBezTo>
                  <a:cubicBezTo>
                    <a:pt x="302" y="65"/>
                    <a:pt x="296" y="63"/>
                    <a:pt x="292" y="59"/>
                  </a:cubicBezTo>
                  <a:cubicBezTo>
                    <a:pt x="288" y="55"/>
                    <a:pt x="286" y="49"/>
                    <a:pt x="286" y="4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8"/>
                    <a:pt x="294" y="0"/>
                    <a:pt x="309" y="0"/>
                  </a:cubicBezTo>
                  <a:cubicBezTo>
                    <a:pt x="323" y="0"/>
                    <a:pt x="332" y="9"/>
                    <a:pt x="332" y="23"/>
                  </a:cubicBezTo>
                  <a:cubicBezTo>
                    <a:pt x="332" y="43"/>
                    <a:pt x="332" y="43"/>
                    <a:pt x="332" y="43"/>
                  </a:cubicBezTo>
                  <a:close/>
                  <a:moveTo>
                    <a:pt x="319" y="22"/>
                  </a:moveTo>
                  <a:cubicBezTo>
                    <a:pt x="319" y="17"/>
                    <a:pt x="316" y="13"/>
                    <a:pt x="309" y="13"/>
                  </a:cubicBezTo>
                  <a:cubicBezTo>
                    <a:pt x="302" y="13"/>
                    <a:pt x="298" y="17"/>
                    <a:pt x="298" y="22"/>
                  </a:cubicBezTo>
                  <a:cubicBezTo>
                    <a:pt x="298" y="43"/>
                    <a:pt x="298" y="43"/>
                    <a:pt x="298" y="43"/>
                  </a:cubicBezTo>
                  <a:cubicBezTo>
                    <a:pt x="298" y="49"/>
                    <a:pt x="302" y="53"/>
                    <a:pt x="309" y="53"/>
                  </a:cubicBezTo>
                  <a:cubicBezTo>
                    <a:pt x="316" y="53"/>
                    <a:pt x="319" y="49"/>
                    <a:pt x="319" y="43"/>
                  </a:cubicBezTo>
                  <a:lnTo>
                    <a:pt x="319" y="22"/>
                  </a:lnTo>
                  <a:close/>
                  <a:moveTo>
                    <a:pt x="345" y="64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8" y="2"/>
                    <a:pt x="398" y="2"/>
                    <a:pt x="398" y="2"/>
                  </a:cubicBezTo>
                  <a:cubicBezTo>
                    <a:pt x="398" y="64"/>
                    <a:pt x="398" y="64"/>
                    <a:pt x="398" y="64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86" y="26"/>
                    <a:pt x="386" y="26"/>
                    <a:pt x="386" y="26"/>
                  </a:cubicBezTo>
                  <a:cubicBezTo>
                    <a:pt x="375" y="45"/>
                    <a:pt x="375" y="45"/>
                    <a:pt x="375" y="45"/>
                  </a:cubicBezTo>
                  <a:cubicBezTo>
                    <a:pt x="367" y="45"/>
                    <a:pt x="367" y="45"/>
                    <a:pt x="367" y="45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7" y="64"/>
                    <a:pt x="357" y="64"/>
                    <a:pt x="357" y="64"/>
                  </a:cubicBezTo>
                  <a:lnTo>
                    <a:pt x="345" y="64"/>
                  </a:lnTo>
                  <a:close/>
                  <a:moveTo>
                    <a:pt x="406" y="51"/>
                  </a:moveTo>
                  <a:cubicBezTo>
                    <a:pt x="410" y="51"/>
                    <a:pt x="413" y="50"/>
                    <a:pt x="414" y="47"/>
                  </a:cubicBezTo>
                  <a:cubicBezTo>
                    <a:pt x="416" y="44"/>
                    <a:pt x="416" y="39"/>
                    <a:pt x="416" y="30"/>
                  </a:cubicBezTo>
                  <a:cubicBezTo>
                    <a:pt x="416" y="2"/>
                    <a:pt x="416" y="2"/>
                    <a:pt x="416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442" y="14"/>
                    <a:pt x="442" y="14"/>
                    <a:pt x="442" y="14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33"/>
                    <a:pt x="428" y="33"/>
                    <a:pt x="428" y="33"/>
                  </a:cubicBezTo>
                  <a:cubicBezTo>
                    <a:pt x="428" y="54"/>
                    <a:pt x="421" y="64"/>
                    <a:pt x="406" y="64"/>
                  </a:cubicBezTo>
                  <a:cubicBezTo>
                    <a:pt x="406" y="51"/>
                    <a:pt x="406" y="51"/>
                    <a:pt x="406" y="51"/>
                  </a:cubicBezTo>
                  <a:close/>
                  <a:moveTo>
                    <a:pt x="469" y="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82" y="2"/>
                    <a:pt x="482" y="2"/>
                    <a:pt x="482" y="2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503" y="2"/>
                    <a:pt x="503" y="2"/>
                    <a:pt x="503" y="2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4"/>
                    <a:pt x="502" y="64"/>
                    <a:pt x="502" y="64"/>
                  </a:cubicBezTo>
                  <a:cubicBezTo>
                    <a:pt x="502" y="27"/>
                    <a:pt x="502" y="27"/>
                    <a:pt x="502" y="27"/>
                  </a:cubicBezTo>
                  <a:cubicBezTo>
                    <a:pt x="481" y="64"/>
                    <a:pt x="481" y="64"/>
                    <a:pt x="481" y="64"/>
                  </a:cubicBezTo>
                  <a:lnTo>
                    <a:pt x="469" y="64"/>
                  </a:lnTo>
                  <a:close/>
                  <a:moveTo>
                    <a:pt x="538" y="63"/>
                  </a:moveTo>
                  <a:cubicBezTo>
                    <a:pt x="531" y="60"/>
                    <a:pt x="526" y="53"/>
                    <a:pt x="526" y="43"/>
                  </a:cubicBezTo>
                  <a:cubicBezTo>
                    <a:pt x="539" y="43"/>
                    <a:pt x="539" y="43"/>
                    <a:pt x="539" y="43"/>
                  </a:cubicBezTo>
                  <a:cubicBezTo>
                    <a:pt x="539" y="49"/>
                    <a:pt x="543" y="52"/>
                    <a:pt x="549" y="52"/>
                  </a:cubicBezTo>
                  <a:cubicBezTo>
                    <a:pt x="555" y="52"/>
                    <a:pt x="558" y="50"/>
                    <a:pt x="558" y="45"/>
                  </a:cubicBezTo>
                  <a:cubicBezTo>
                    <a:pt x="558" y="41"/>
                    <a:pt x="555" y="38"/>
                    <a:pt x="549" y="38"/>
                  </a:cubicBezTo>
                  <a:cubicBezTo>
                    <a:pt x="542" y="38"/>
                    <a:pt x="542" y="38"/>
                    <a:pt x="542" y="38"/>
                  </a:cubicBezTo>
                  <a:cubicBezTo>
                    <a:pt x="542" y="27"/>
                    <a:pt x="542" y="27"/>
                    <a:pt x="542" y="27"/>
                  </a:cubicBezTo>
                  <a:cubicBezTo>
                    <a:pt x="549" y="27"/>
                    <a:pt x="549" y="27"/>
                    <a:pt x="549" y="27"/>
                  </a:cubicBezTo>
                  <a:cubicBezTo>
                    <a:pt x="552" y="27"/>
                    <a:pt x="553" y="26"/>
                    <a:pt x="554" y="25"/>
                  </a:cubicBezTo>
                  <a:cubicBezTo>
                    <a:pt x="556" y="24"/>
                    <a:pt x="556" y="22"/>
                    <a:pt x="556" y="20"/>
                  </a:cubicBezTo>
                  <a:cubicBezTo>
                    <a:pt x="556" y="17"/>
                    <a:pt x="556" y="16"/>
                    <a:pt x="554" y="15"/>
                  </a:cubicBezTo>
                  <a:cubicBezTo>
                    <a:pt x="553" y="13"/>
                    <a:pt x="551" y="13"/>
                    <a:pt x="549" y="13"/>
                  </a:cubicBezTo>
                  <a:cubicBezTo>
                    <a:pt x="544" y="13"/>
                    <a:pt x="540" y="15"/>
                    <a:pt x="540" y="22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15"/>
                    <a:pt x="530" y="9"/>
                    <a:pt x="534" y="5"/>
                  </a:cubicBezTo>
                  <a:cubicBezTo>
                    <a:pt x="538" y="2"/>
                    <a:pt x="543" y="0"/>
                    <a:pt x="549" y="0"/>
                  </a:cubicBezTo>
                  <a:cubicBezTo>
                    <a:pt x="555" y="0"/>
                    <a:pt x="560" y="1"/>
                    <a:pt x="564" y="5"/>
                  </a:cubicBezTo>
                  <a:cubicBezTo>
                    <a:pt x="568" y="9"/>
                    <a:pt x="570" y="13"/>
                    <a:pt x="570" y="19"/>
                  </a:cubicBezTo>
                  <a:cubicBezTo>
                    <a:pt x="570" y="24"/>
                    <a:pt x="567" y="29"/>
                    <a:pt x="563" y="32"/>
                  </a:cubicBezTo>
                  <a:cubicBezTo>
                    <a:pt x="568" y="35"/>
                    <a:pt x="571" y="39"/>
                    <a:pt x="571" y="45"/>
                  </a:cubicBezTo>
                  <a:cubicBezTo>
                    <a:pt x="571" y="57"/>
                    <a:pt x="563" y="65"/>
                    <a:pt x="549" y="65"/>
                  </a:cubicBezTo>
                  <a:cubicBezTo>
                    <a:pt x="545" y="65"/>
                    <a:pt x="541" y="65"/>
                    <a:pt x="538" y="63"/>
                  </a:cubicBezTo>
                  <a:moveTo>
                    <a:pt x="581" y="64"/>
                  </a:moveTo>
                  <a:cubicBezTo>
                    <a:pt x="581" y="2"/>
                    <a:pt x="581" y="2"/>
                    <a:pt x="581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39"/>
                    <a:pt x="594" y="39"/>
                    <a:pt x="594" y="39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627" y="2"/>
                    <a:pt x="627" y="2"/>
                    <a:pt x="627" y="2"/>
                  </a:cubicBezTo>
                  <a:cubicBezTo>
                    <a:pt x="627" y="64"/>
                    <a:pt x="627" y="64"/>
                    <a:pt x="627" y="64"/>
                  </a:cubicBezTo>
                  <a:cubicBezTo>
                    <a:pt x="614" y="64"/>
                    <a:pt x="614" y="64"/>
                    <a:pt x="614" y="64"/>
                  </a:cubicBezTo>
                  <a:cubicBezTo>
                    <a:pt x="614" y="27"/>
                    <a:pt x="614" y="27"/>
                    <a:pt x="614" y="27"/>
                  </a:cubicBezTo>
                  <a:cubicBezTo>
                    <a:pt x="593" y="64"/>
                    <a:pt x="593" y="64"/>
                    <a:pt x="593" y="64"/>
                  </a:cubicBezTo>
                  <a:lnTo>
                    <a:pt x="581" y="64"/>
                  </a:lnTo>
                  <a:close/>
                  <a:moveTo>
                    <a:pt x="641" y="64"/>
                  </a:moveTo>
                  <a:cubicBezTo>
                    <a:pt x="641" y="2"/>
                    <a:pt x="641" y="2"/>
                    <a:pt x="641" y="2"/>
                  </a:cubicBezTo>
                  <a:cubicBezTo>
                    <a:pt x="654" y="2"/>
                    <a:pt x="654" y="2"/>
                    <a:pt x="654" y="2"/>
                  </a:cubicBezTo>
                  <a:cubicBezTo>
                    <a:pt x="654" y="27"/>
                    <a:pt x="654" y="27"/>
                    <a:pt x="654" y="27"/>
                  </a:cubicBezTo>
                  <a:cubicBezTo>
                    <a:pt x="674" y="27"/>
                    <a:pt x="674" y="27"/>
                    <a:pt x="674" y="27"/>
                  </a:cubicBezTo>
                  <a:cubicBezTo>
                    <a:pt x="674" y="2"/>
                    <a:pt x="674" y="2"/>
                    <a:pt x="674" y="2"/>
                  </a:cubicBezTo>
                  <a:cubicBezTo>
                    <a:pt x="686" y="2"/>
                    <a:pt x="686" y="2"/>
                    <a:pt x="686" y="2"/>
                  </a:cubicBezTo>
                  <a:cubicBezTo>
                    <a:pt x="686" y="64"/>
                    <a:pt x="686" y="64"/>
                    <a:pt x="686" y="64"/>
                  </a:cubicBezTo>
                  <a:cubicBezTo>
                    <a:pt x="674" y="64"/>
                    <a:pt x="674" y="64"/>
                    <a:pt x="674" y="64"/>
                  </a:cubicBezTo>
                  <a:cubicBezTo>
                    <a:pt x="674" y="39"/>
                    <a:pt x="674" y="39"/>
                    <a:pt x="674" y="39"/>
                  </a:cubicBezTo>
                  <a:cubicBezTo>
                    <a:pt x="654" y="39"/>
                    <a:pt x="654" y="39"/>
                    <a:pt x="654" y="39"/>
                  </a:cubicBezTo>
                  <a:cubicBezTo>
                    <a:pt x="654" y="64"/>
                    <a:pt x="654" y="64"/>
                    <a:pt x="654" y="64"/>
                  </a:cubicBezTo>
                  <a:lnTo>
                    <a:pt x="641" y="64"/>
                  </a:lnTo>
                  <a:close/>
                  <a:moveTo>
                    <a:pt x="700" y="64"/>
                  </a:moveTo>
                  <a:cubicBezTo>
                    <a:pt x="700" y="2"/>
                    <a:pt x="700" y="2"/>
                    <a:pt x="700" y="2"/>
                  </a:cubicBezTo>
                  <a:cubicBezTo>
                    <a:pt x="737" y="2"/>
                    <a:pt x="737" y="2"/>
                    <a:pt x="737" y="2"/>
                  </a:cubicBezTo>
                  <a:cubicBezTo>
                    <a:pt x="737" y="14"/>
                    <a:pt x="737" y="14"/>
                    <a:pt x="737" y="14"/>
                  </a:cubicBezTo>
                  <a:cubicBezTo>
                    <a:pt x="713" y="14"/>
                    <a:pt x="713" y="14"/>
                    <a:pt x="713" y="14"/>
                  </a:cubicBezTo>
                  <a:cubicBezTo>
                    <a:pt x="713" y="64"/>
                    <a:pt x="713" y="64"/>
                    <a:pt x="713" y="64"/>
                  </a:cubicBezTo>
                  <a:lnTo>
                    <a:pt x="700" y="64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841375" y="403226"/>
              <a:ext cx="142875" cy="587375"/>
            </a:xfrm>
            <a:custGeom>
              <a:avLst/>
              <a:gdLst>
                <a:gd name="T0" fmla="*/ 0 w 90"/>
                <a:gd name="T1" fmla="*/ 0 h 370"/>
                <a:gd name="T2" fmla="*/ 0 w 90"/>
                <a:gd name="T3" fmla="*/ 370 h 370"/>
                <a:gd name="T4" fmla="*/ 90 w 90"/>
                <a:gd name="T5" fmla="*/ 370 h 370"/>
                <a:gd name="T6" fmla="*/ 90 w 90"/>
                <a:gd name="T7" fmla="*/ 86 h 370"/>
                <a:gd name="T8" fmla="*/ 0 w 90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70">
                  <a:moveTo>
                    <a:pt x="0" y="0"/>
                  </a:moveTo>
                  <a:lnTo>
                    <a:pt x="0" y="370"/>
                  </a:lnTo>
                  <a:lnTo>
                    <a:pt x="90" y="370"/>
                  </a:lnTo>
                  <a:lnTo>
                    <a:pt x="9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619125" y="276226"/>
              <a:ext cx="198438" cy="311150"/>
            </a:xfrm>
            <a:custGeom>
              <a:avLst/>
              <a:gdLst>
                <a:gd name="T0" fmla="*/ 125 w 125"/>
                <a:gd name="T1" fmla="*/ 196 h 196"/>
                <a:gd name="T2" fmla="*/ 125 w 125"/>
                <a:gd name="T3" fmla="*/ 61 h 196"/>
                <a:gd name="T4" fmla="*/ 58 w 125"/>
                <a:gd name="T5" fmla="*/ 0 h 196"/>
                <a:gd name="T6" fmla="*/ 0 w 125"/>
                <a:gd name="T7" fmla="*/ 77 h 196"/>
                <a:gd name="T8" fmla="*/ 125 w 125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96">
                  <a:moveTo>
                    <a:pt x="125" y="196"/>
                  </a:moveTo>
                  <a:lnTo>
                    <a:pt x="125" y="61"/>
                  </a:lnTo>
                  <a:lnTo>
                    <a:pt x="58" y="0"/>
                  </a:lnTo>
                  <a:lnTo>
                    <a:pt x="0" y="77"/>
                  </a:lnTo>
                  <a:lnTo>
                    <a:pt x="125" y="196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539750" y="641351"/>
              <a:ext cx="144463" cy="592138"/>
            </a:xfrm>
            <a:custGeom>
              <a:avLst/>
              <a:gdLst>
                <a:gd name="T0" fmla="*/ 91 w 91"/>
                <a:gd name="T1" fmla="*/ 373 h 373"/>
                <a:gd name="T2" fmla="*/ 91 w 91"/>
                <a:gd name="T3" fmla="*/ 0 h 373"/>
                <a:gd name="T4" fmla="*/ 0 w 91"/>
                <a:gd name="T5" fmla="*/ 0 h 373"/>
                <a:gd name="T6" fmla="*/ 0 w 91"/>
                <a:gd name="T7" fmla="*/ 288 h 373"/>
                <a:gd name="T8" fmla="*/ 91 w 91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3">
                  <a:moveTo>
                    <a:pt x="91" y="373"/>
                  </a:moveTo>
                  <a:lnTo>
                    <a:pt x="91" y="0"/>
                  </a:lnTo>
                  <a:lnTo>
                    <a:pt x="0" y="0"/>
                  </a:lnTo>
                  <a:lnTo>
                    <a:pt x="0" y="288"/>
                  </a:lnTo>
                  <a:lnTo>
                    <a:pt x="91" y="373"/>
                  </a:lnTo>
                  <a:close/>
                </a:path>
              </a:pathLst>
            </a:custGeom>
            <a:solidFill>
              <a:srgbClr val="3FAC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711200" y="1049338"/>
              <a:ext cx="195263" cy="311150"/>
            </a:xfrm>
            <a:custGeom>
              <a:avLst/>
              <a:gdLst>
                <a:gd name="T0" fmla="*/ 0 w 123"/>
                <a:gd name="T1" fmla="*/ 0 h 196"/>
                <a:gd name="T2" fmla="*/ 0 w 123"/>
                <a:gd name="T3" fmla="*/ 135 h 196"/>
                <a:gd name="T4" fmla="*/ 64 w 123"/>
                <a:gd name="T5" fmla="*/ 196 h 196"/>
                <a:gd name="T6" fmla="*/ 123 w 123"/>
                <a:gd name="T7" fmla="*/ 116 h 196"/>
                <a:gd name="T8" fmla="*/ 0 w 123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6">
                  <a:moveTo>
                    <a:pt x="0" y="0"/>
                  </a:moveTo>
                  <a:lnTo>
                    <a:pt x="0" y="135"/>
                  </a:lnTo>
                  <a:lnTo>
                    <a:pt x="64" y="196"/>
                  </a:lnTo>
                  <a:lnTo>
                    <a:pt x="12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4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9EEE91E-898B-44F5-888A-32EBED53F001}"/>
              </a:ext>
            </a:extLst>
          </p:cNvPr>
          <p:cNvSpPr txBox="1"/>
          <p:nvPr/>
        </p:nvSpPr>
        <p:spPr>
          <a:xfrm>
            <a:off x="2283030" y="4655885"/>
            <a:ext cx="1844854" cy="11695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Предоставляются через уполномоченные коммерческие банки и покрывают от 70% до 90% стоимости оборудования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Предоставляется </a:t>
            </a:r>
            <a:b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 7,25% годовых</a:t>
            </a:r>
            <a:endParaRPr lang="ru-RU" sz="1000" b="1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4429405" y="5040000"/>
            <a:ext cx="720000" cy="720000"/>
          </a:xfrm>
          <a:prstGeom prst="ellipse">
            <a:avLst/>
          </a:prstGeom>
          <a:solidFill>
            <a:srgbClr val="3FACE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>
                <a:latin typeface="Arial Narrow" panose="020B0606020202030204" pitchFamily="34" charset="0"/>
              </a:rPr>
              <a:t>70-90%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4212000" y="3528000"/>
            <a:ext cx="684000" cy="684000"/>
          </a:xfrm>
          <a:prstGeom prst="ellipse">
            <a:avLst/>
          </a:prstGeom>
          <a:solidFill>
            <a:srgbClr val="3FACE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b="1" dirty="0">
                <a:latin typeface="Arial Narrow" panose="020B0606020202030204" pitchFamily="34" charset="0"/>
              </a:rPr>
              <a:t>до </a:t>
            </a:r>
            <a:r>
              <a:rPr lang="en-US" sz="1300" b="1" dirty="0">
                <a:latin typeface="Arial Narrow" panose="020B0606020202030204" pitchFamily="34" charset="0"/>
              </a:rPr>
              <a:t>27%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35" name="Овал 34"/>
          <p:cNvSpPr>
            <a:spLocks noChangeAspect="1"/>
          </p:cNvSpPr>
          <p:nvPr/>
        </p:nvSpPr>
        <p:spPr>
          <a:xfrm>
            <a:off x="5364000" y="5040000"/>
            <a:ext cx="720000" cy="720000"/>
          </a:xfrm>
          <a:prstGeom prst="ellipse">
            <a:avLst/>
          </a:prstGeom>
          <a:solidFill>
            <a:srgbClr val="3FACE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300" b="1" dirty="0">
                <a:latin typeface="Arial Narrow" panose="020B0606020202030204" pitchFamily="34" charset="0"/>
              </a:rPr>
              <a:t>до </a:t>
            </a:r>
            <a:r>
              <a:rPr lang="en-US" sz="1300" b="1" dirty="0">
                <a:latin typeface="Arial Narrow" panose="020B0606020202030204" pitchFamily="34" charset="0"/>
              </a:rPr>
              <a:t>3</a:t>
            </a:r>
            <a:r>
              <a:rPr lang="ru-RU" sz="1300" b="1" dirty="0">
                <a:latin typeface="Arial Narrow" panose="020B0606020202030204" pitchFamily="34" charset="0"/>
              </a:rPr>
              <a:t>0</a:t>
            </a:r>
            <a:r>
              <a:rPr lang="en-US" sz="1300" b="1" dirty="0">
                <a:latin typeface="Arial Narrow" panose="020B0606020202030204" pitchFamily="34" charset="0"/>
              </a:rPr>
              <a:t>%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416000" y="1151999"/>
            <a:ext cx="0" cy="5832000"/>
          </a:xfrm>
          <a:prstGeom prst="line">
            <a:avLst/>
          </a:prstGeom>
          <a:ln w="12700">
            <a:solidFill>
              <a:srgbClr val="3FAC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>
            <a:spLocks noChangeAspect="1"/>
          </p:cNvSpPr>
          <p:nvPr/>
        </p:nvSpPr>
        <p:spPr>
          <a:xfrm>
            <a:off x="6300000" y="5040000"/>
            <a:ext cx="720000" cy="720000"/>
          </a:xfrm>
          <a:prstGeom prst="ellipse">
            <a:avLst/>
          </a:prstGeom>
          <a:solidFill>
            <a:srgbClr val="9B05C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50" b="1" dirty="0">
                <a:latin typeface="Arial Narrow" panose="020B0606020202030204" pitchFamily="34" charset="0"/>
              </a:rPr>
              <a:t>ПРЕДМЕТ ЛИЗИНГА</a:t>
            </a:r>
          </a:p>
        </p:txBody>
      </p:sp>
    </p:spTree>
    <p:extLst>
      <p:ext uri="{BB962C8B-B14F-4D97-AF65-F5344CB8AC3E}">
        <p14:creationId xmlns:p14="http://schemas.microsoft.com/office/powerpoint/2010/main" val="293063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40000" y="1260000"/>
            <a:ext cx="2988000" cy="36000"/>
          </a:xfrm>
          <a:prstGeom prst="rect">
            <a:avLst/>
          </a:prstGeom>
          <a:solidFill>
            <a:srgbClr val="3FACE2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0000" y="3636000"/>
            <a:ext cx="7272000" cy="36000"/>
          </a:xfrm>
          <a:prstGeom prst="rect">
            <a:avLst/>
          </a:prstGeom>
          <a:solidFill>
            <a:srgbClr val="3FACE2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9999" y="1439999"/>
            <a:ext cx="9576001" cy="1584000"/>
          </a:xfrm>
          <a:prstGeom prst="rect">
            <a:avLst/>
          </a:prstGeom>
          <a:solidFill>
            <a:srgbClr val="3F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принципы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935999"/>
            <a:ext cx="5141785" cy="288000"/>
          </a:xfrm>
          <a:prstGeom prst="rect">
            <a:avLst/>
          </a:prstGeom>
          <a:noFill/>
        </p:spPr>
        <p:txBody>
          <a:bodyPr wrap="square" lIns="0" tIns="28800" bIns="0" rtlCol="0">
            <a:no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Миссия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Компании</a:t>
            </a:r>
          </a:p>
        </p:txBody>
      </p:sp>
      <p:sp>
        <p:nvSpPr>
          <p:cNvPr id="8" name="Прямоугольник 2"/>
          <p:cNvSpPr/>
          <p:nvPr/>
        </p:nvSpPr>
        <p:spPr>
          <a:xfrm>
            <a:off x="2380399" y="1764000"/>
            <a:ext cx="7915602" cy="1241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600"/>
              </a:spcAft>
              <a:buClr>
                <a:srgbClr val="FF2750"/>
              </a:buClr>
              <a:buSzPct val="90000"/>
              <a:defRPr/>
            </a:pPr>
            <a:r>
              <a:rPr lang="ru-RU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/>
              </a:rPr>
              <a:t>Вместе с нашими партнерами и клиентами содействовать развитию промышленности и экспорта в Российской Федерации, используя инструменты лизинга</a:t>
            </a:r>
            <a:endParaRPr lang="ru-RU" sz="2200" dirty="0">
              <a:solidFill>
                <a:schemeClr val="bg1"/>
              </a:solidFill>
              <a:latin typeface="Arial Narrow" panose="020B0606020202030204" pitchFamily="34" charset="0"/>
              <a:cs typeface="Arial Narrow"/>
            </a:endParaRPr>
          </a:p>
          <a:p>
            <a:pPr>
              <a:spcAft>
                <a:spcPts val="600"/>
              </a:spcAft>
              <a:buClr>
                <a:srgbClr val="FF2750"/>
              </a:buClr>
              <a:buSzPct val="90000"/>
              <a:defRPr/>
            </a:pPr>
            <a:endParaRPr lang="ru-RU" sz="2200" dirty="0">
              <a:solidFill>
                <a:schemeClr val="bg1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9" name="Прямоугольник 2"/>
          <p:cNvSpPr/>
          <p:nvPr/>
        </p:nvSpPr>
        <p:spPr>
          <a:xfrm>
            <a:off x="2520000" y="6048000"/>
            <a:ext cx="7776000" cy="936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600"/>
              </a:spcAft>
              <a:buClr>
                <a:srgbClr val="FF2750"/>
              </a:buClr>
              <a:buSzPct val="90000"/>
              <a:defRPr/>
            </a:pPr>
            <a:r>
              <a:rPr lang="ru-RU" sz="2200" b="1" dirty="0">
                <a:solidFill>
                  <a:srgbClr val="669933"/>
                </a:solidFill>
                <a:latin typeface="Arial Narrow" panose="020B0606020202030204" pitchFamily="34" charset="0"/>
                <a:cs typeface="Arial Narrow"/>
              </a:rPr>
              <a:t>Оказание квалифицированной консультационной помощи и содействия нашим клиентам на всех этапах лизинговой сделки</a:t>
            </a:r>
            <a:endParaRPr lang="ru-RU" sz="2200" dirty="0">
              <a:solidFill>
                <a:srgbClr val="669933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00" y="3311999"/>
            <a:ext cx="7596000" cy="288000"/>
          </a:xfrm>
          <a:prstGeom prst="rect">
            <a:avLst/>
          </a:prstGeom>
          <a:noFill/>
        </p:spPr>
        <p:txBody>
          <a:bodyPr wrap="square" lIns="0" tIns="28800" bIns="0" rtlCol="0">
            <a:no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Ключевые специализации ООО «Нацпромлизинг»:</a:t>
            </a:r>
          </a:p>
        </p:txBody>
      </p:sp>
      <p:sp>
        <p:nvSpPr>
          <p:cNvPr id="16" name="Прямоугольник 2"/>
          <p:cNvSpPr/>
          <p:nvPr/>
        </p:nvSpPr>
        <p:spPr>
          <a:xfrm>
            <a:off x="2520000" y="3888000"/>
            <a:ext cx="7776000" cy="936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600"/>
              </a:spcAft>
              <a:buClr>
                <a:srgbClr val="FF2750"/>
              </a:buClr>
              <a:buSzPct val="90000"/>
              <a:defRPr/>
            </a:pPr>
            <a:r>
              <a:rPr lang="ru-RU" sz="2200" b="1" dirty="0">
                <a:solidFill>
                  <a:srgbClr val="009933"/>
                </a:solidFill>
                <a:latin typeface="Arial Narrow" panose="020B0606020202030204" pitchFamily="34" charset="0"/>
                <a:cs typeface="Arial Narrow"/>
              </a:rPr>
              <a:t>Структурирование лизинговых сделок любой сложности с учётом правовых, налоговых и иных существенных факторов</a:t>
            </a:r>
          </a:p>
        </p:txBody>
      </p:sp>
      <p:sp>
        <p:nvSpPr>
          <p:cNvPr id="17" name="Прямоугольник 2"/>
          <p:cNvSpPr/>
          <p:nvPr/>
        </p:nvSpPr>
        <p:spPr>
          <a:xfrm>
            <a:off x="2520000" y="4968000"/>
            <a:ext cx="7776000" cy="936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600"/>
              </a:spcAft>
              <a:buClr>
                <a:srgbClr val="FF2750"/>
              </a:buClr>
              <a:buSzPct val="90000"/>
              <a:defRPr/>
            </a:pPr>
            <a:r>
              <a:rPr lang="ru-RU" sz="2200" b="1" dirty="0">
                <a:solidFill>
                  <a:srgbClr val="1E8FC8"/>
                </a:solidFill>
                <a:latin typeface="Arial Narrow" panose="020B0606020202030204" pitchFamily="34" charset="0"/>
                <a:cs typeface="Arial Narrow"/>
              </a:rPr>
              <a:t>Поиск оптимальных решений с целью предоставления наиболее выгодных условий финансирования для наших клиентов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368000" y="6048000"/>
            <a:ext cx="936000" cy="936000"/>
            <a:chOff x="1944000" y="6048000"/>
            <a:chExt cx="936000" cy="936000"/>
          </a:xfrm>
        </p:grpSpPr>
        <p:sp>
          <p:nvSpPr>
            <p:cNvPr id="31" name="Прямоугольник 30"/>
            <p:cNvSpPr>
              <a:spLocks noChangeAspect="1"/>
            </p:cNvSpPr>
            <p:nvPr/>
          </p:nvSpPr>
          <p:spPr>
            <a:xfrm>
              <a:off x="1944000" y="6048000"/>
              <a:ext cx="936000" cy="936000"/>
            </a:xfrm>
            <a:prstGeom prst="rect">
              <a:avLst/>
            </a:prstGeom>
            <a:solidFill>
              <a:srgbClr val="66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Freeform 27"/>
            <p:cNvSpPr>
              <a:spLocks noChangeAspect="1" noEditPoints="1"/>
            </p:cNvSpPr>
            <p:nvPr/>
          </p:nvSpPr>
          <p:spPr bwMode="auto">
            <a:xfrm>
              <a:off x="2088000" y="6192000"/>
              <a:ext cx="648000" cy="648000"/>
            </a:xfrm>
            <a:custGeom>
              <a:avLst/>
              <a:gdLst>
                <a:gd name="T0" fmla="*/ 2020 w 2600"/>
                <a:gd name="T1" fmla="*/ 653 h 2600"/>
                <a:gd name="T2" fmla="*/ 580 w 2600"/>
                <a:gd name="T3" fmla="*/ 653 h 2600"/>
                <a:gd name="T4" fmla="*/ 500 w 2600"/>
                <a:gd name="T5" fmla="*/ 576 h 2600"/>
                <a:gd name="T6" fmla="*/ 580 w 2600"/>
                <a:gd name="T7" fmla="*/ 499 h 2600"/>
                <a:gd name="T8" fmla="*/ 2020 w 2600"/>
                <a:gd name="T9" fmla="*/ 499 h 2600"/>
                <a:gd name="T10" fmla="*/ 2100 w 2600"/>
                <a:gd name="T11" fmla="*/ 576 h 2600"/>
                <a:gd name="T12" fmla="*/ 2020 w 2600"/>
                <a:gd name="T13" fmla="*/ 653 h 2600"/>
                <a:gd name="T14" fmla="*/ 2020 w 2600"/>
                <a:gd name="T15" fmla="*/ 1027 h 2600"/>
                <a:gd name="T16" fmla="*/ 580 w 2600"/>
                <a:gd name="T17" fmla="*/ 1027 h 2600"/>
                <a:gd name="T18" fmla="*/ 500 w 2600"/>
                <a:gd name="T19" fmla="*/ 950 h 2600"/>
                <a:gd name="T20" fmla="*/ 580 w 2600"/>
                <a:gd name="T21" fmla="*/ 873 h 2600"/>
                <a:gd name="T22" fmla="*/ 2020 w 2600"/>
                <a:gd name="T23" fmla="*/ 873 h 2600"/>
                <a:gd name="T24" fmla="*/ 2100 w 2600"/>
                <a:gd name="T25" fmla="*/ 950 h 2600"/>
                <a:gd name="T26" fmla="*/ 2020 w 2600"/>
                <a:gd name="T27" fmla="*/ 1027 h 2600"/>
                <a:gd name="T28" fmla="*/ 1376 w 2600"/>
                <a:gd name="T29" fmla="*/ 1402 h 2600"/>
                <a:gd name="T30" fmla="*/ 580 w 2600"/>
                <a:gd name="T31" fmla="*/ 1402 h 2600"/>
                <a:gd name="T32" fmla="*/ 500 w 2600"/>
                <a:gd name="T33" fmla="*/ 1324 h 2600"/>
                <a:gd name="T34" fmla="*/ 580 w 2600"/>
                <a:gd name="T35" fmla="*/ 1247 h 2600"/>
                <a:gd name="T36" fmla="*/ 1376 w 2600"/>
                <a:gd name="T37" fmla="*/ 1247 h 2600"/>
                <a:gd name="T38" fmla="*/ 1456 w 2600"/>
                <a:gd name="T39" fmla="*/ 1324 h 2600"/>
                <a:gd name="T40" fmla="*/ 1376 w 2600"/>
                <a:gd name="T41" fmla="*/ 1402 h 2600"/>
                <a:gd name="T42" fmla="*/ 2280 w 2600"/>
                <a:gd name="T43" fmla="*/ 0 h 2600"/>
                <a:gd name="T44" fmla="*/ 320 w 2600"/>
                <a:gd name="T45" fmla="*/ 0 h 2600"/>
                <a:gd name="T46" fmla="*/ 0 w 2600"/>
                <a:gd name="T47" fmla="*/ 309 h 2600"/>
                <a:gd name="T48" fmla="*/ 0 w 2600"/>
                <a:gd name="T49" fmla="*/ 1631 h 2600"/>
                <a:gd name="T50" fmla="*/ 320 w 2600"/>
                <a:gd name="T51" fmla="*/ 1940 h 2600"/>
                <a:gd name="T52" fmla="*/ 541 w 2600"/>
                <a:gd name="T53" fmla="*/ 1940 h 2600"/>
                <a:gd name="T54" fmla="*/ 541 w 2600"/>
                <a:gd name="T55" fmla="*/ 2523 h 2600"/>
                <a:gd name="T56" fmla="*/ 593 w 2600"/>
                <a:gd name="T57" fmla="*/ 2595 h 2600"/>
                <a:gd name="T58" fmla="*/ 621 w 2600"/>
                <a:gd name="T59" fmla="*/ 2600 h 2600"/>
                <a:gd name="T60" fmla="*/ 682 w 2600"/>
                <a:gd name="T61" fmla="*/ 2573 h 2600"/>
                <a:gd name="T62" fmla="*/ 1250 w 2600"/>
                <a:gd name="T63" fmla="*/ 1940 h 2600"/>
                <a:gd name="T64" fmla="*/ 1250 w 2600"/>
                <a:gd name="T65" fmla="*/ 1940 h 2600"/>
                <a:gd name="T66" fmla="*/ 1389 w 2600"/>
                <a:gd name="T67" fmla="*/ 1785 h 2600"/>
                <a:gd name="T68" fmla="*/ 1180 w 2600"/>
                <a:gd name="T69" fmla="*/ 1785 h 2600"/>
                <a:gd name="T70" fmla="*/ 726 w 2600"/>
                <a:gd name="T71" fmla="*/ 2288 h 2600"/>
                <a:gd name="T72" fmla="*/ 701 w 2600"/>
                <a:gd name="T73" fmla="*/ 2316 h 2600"/>
                <a:gd name="T74" fmla="*/ 701 w 2600"/>
                <a:gd name="T75" fmla="*/ 1787 h 2600"/>
                <a:gd name="T76" fmla="*/ 701 w 2600"/>
                <a:gd name="T77" fmla="*/ 1787 h 2600"/>
                <a:gd name="T78" fmla="*/ 701 w 2600"/>
                <a:gd name="T79" fmla="*/ 1785 h 2600"/>
                <a:gd name="T80" fmla="*/ 320 w 2600"/>
                <a:gd name="T81" fmla="*/ 1785 h 2600"/>
                <a:gd name="T82" fmla="*/ 160 w 2600"/>
                <a:gd name="T83" fmla="*/ 1631 h 2600"/>
                <a:gd name="T84" fmla="*/ 160 w 2600"/>
                <a:gd name="T85" fmla="*/ 309 h 2600"/>
                <a:gd name="T86" fmla="*/ 320 w 2600"/>
                <a:gd name="T87" fmla="*/ 155 h 2600"/>
                <a:gd name="T88" fmla="*/ 2280 w 2600"/>
                <a:gd name="T89" fmla="*/ 155 h 2600"/>
                <a:gd name="T90" fmla="*/ 2440 w 2600"/>
                <a:gd name="T91" fmla="*/ 309 h 2600"/>
                <a:gd name="T92" fmla="*/ 2440 w 2600"/>
                <a:gd name="T93" fmla="*/ 1631 h 2600"/>
                <a:gd name="T94" fmla="*/ 2280 w 2600"/>
                <a:gd name="T95" fmla="*/ 1785 h 2600"/>
                <a:gd name="T96" fmla="*/ 1610 w 2600"/>
                <a:gd name="T97" fmla="*/ 1785 h 2600"/>
                <a:gd name="T98" fmla="*/ 1472 w 2600"/>
                <a:gd name="T99" fmla="*/ 1940 h 2600"/>
                <a:gd name="T100" fmla="*/ 2280 w 2600"/>
                <a:gd name="T101" fmla="*/ 1940 h 2600"/>
                <a:gd name="T102" fmla="*/ 2600 w 2600"/>
                <a:gd name="T103" fmla="*/ 1631 h 2600"/>
                <a:gd name="T104" fmla="*/ 2600 w 2600"/>
                <a:gd name="T105" fmla="*/ 309 h 2600"/>
                <a:gd name="T106" fmla="*/ 2280 w 2600"/>
                <a:gd name="T107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00" h="2600">
                  <a:moveTo>
                    <a:pt x="2020" y="653"/>
                  </a:moveTo>
                  <a:lnTo>
                    <a:pt x="580" y="653"/>
                  </a:lnTo>
                  <a:cubicBezTo>
                    <a:pt x="536" y="653"/>
                    <a:pt x="500" y="619"/>
                    <a:pt x="500" y="576"/>
                  </a:cubicBezTo>
                  <a:cubicBezTo>
                    <a:pt x="500" y="533"/>
                    <a:pt x="536" y="499"/>
                    <a:pt x="580" y="499"/>
                  </a:cubicBezTo>
                  <a:lnTo>
                    <a:pt x="2020" y="499"/>
                  </a:lnTo>
                  <a:cubicBezTo>
                    <a:pt x="2064" y="499"/>
                    <a:pt x="2100" y="533"/>
                    <a:pt x="2100" y="576"/>
                  </a:cubicBezTo>
                  <a:cubicBezTo>
                    <a:pt x="2100" y="619"/>
                    <a:pt x="2064" y="653"/>
                    <a:pt x="2020" y="653"/>
                  </a:cubicBezTo>
                  <a:close/>
                  <a:moveTo>
                    <a:pt x="2020" y="1027"/>
                  </a:moveTo>
                  <a:lnTo>
                    <a:pt x="580" y="1027"/>
                  </a:lnTo>
                  <a:cubicBezTo>
                    <a:pt x="536" y="1027"/>
                    <a:pt x="500" y="993"/>
                    <a:pt x="500" y="950"/>
                  </a:cubicBezTo>
                  <a:cubicBezTo>
                    <a:pt x="500" y="907"/>
                    <a:pt x="536" y="873"/>
                    <a:pt x="580" y="873"/>
                  </a:cubicBezTo>
                  <a:lnTo>
                    <a:pt x="2020" y="873"/>
                  </a:lnTo>
                  <a:cubicBezTo>
                    <a:pt x="2064" y="873"/>
                    <a:pt x="2100" y="907"/>
                    <a:pt x="2100" y="950"/>
                  </a:cubicBezTo>
                  <a:cubicBezTo>
                    <a:pt x="2100" y="993"/>
                    <a:pt x="2064" y="1027"/>
                    <a:pt x="2020" y="1027"/>
                  </a:cubicBezTo>
                  <a:close/>
                  <a:moveTo>
                    <a:pt x="1376" y="1402"/>
                  </a:moveTo>
                  <a:lnTo>
                    <a:pt x="580" y="1402"/>
                  </a:lnTo>
                  <a:cubicBezTo>
                    <a:pt x="536" y="1402"/>
                    <a:pt x="500" y="1367"/>
                    <a:pt x="500" y="1324"/>
                  </a:cubicBezTo>
                  <a:cubicBezTo>
                    <a:pt x="500" y="1282"/>
                    <a:pt x="536" y="1247"/>
                    <a:pt x="580" y="1247"/>
                  </a:cubicBezTo>
                  <a:lnTo>
                    <a:pt x="1376" y="1247"/>
                  </a:lnTo>
                  <a:cubicBezTo>
                    <a:pt x="1420" y="1247"/>
                    <a:pt x="1456" y="1282"/>
                    <a:pt x="1456" y="1324"/>
                  </a:cubicBezTo>
                  <a:cubicBezTo>
                    <a:pt x="1456" y="1367"/>
                    <a:pt x="1420" y="1402"/>
                    <a:pt x="1376" y="1402"/>
                  </a:cubicBezTo>
                  <a:close/>
                  <a:moveTo>
                    <a:pt x="2280" y="0"/>
                  </a:moveTo>
                  <a:lnTo>
                    <a:pt x="320" y="0"/>
                  </a:lnTo>
                  <a:cubicBezTo>
                    <a:pt x="144" y="0"/>
                    <a:pt x="0" y="139"/>
                    <a:pt x="0" y="309"/>
                  </a:cubicBezTo>
                  <a:lnTo>
                    <a:pt x="0" y="1631"/>
                  </a:lnTo>
                  <a:cubicBezTo>
                    <a:pt x="0" y="1801"/>
                    <a:pt x="144" y="1940"/>
                    <a:pt x="320" y="1940"/>
                  </a:cubicBezTo>
                  <a:lnTo>
                    <a:pt x="541" y="1940"/>
                  </a:lnTo>
                  <a:lnTo>
                    <a:pt x="541" y="2523"/>
                  </a:lnTo>
                  <a:cubicBezTo>
                    <a:pt x="541" y="2555"/>
                    <a:pt x="562" y="2584"/>
                    <a:pt x="593" y="2595"/>
                  </a:cubicBezTo>
                  <a:cubicBezTo>
                    <a:pt x="602" y="2599"/>
                    <a:pt x="612" y="2600"/>
                    <a:pt x="621" y="2600"/>
                  </a:cubicBezTo>
                  <a:cubicBezTo>
                    <a:pt x="644" y="2600"/>
                    <a:pt x="666" y="2591"/>
                    <a:pt x="682" y="2573"/>
                  </a:cubicBezTo>
                  <a:lnTo>
                    <a:pt x="1250" y="1940"/>
                  </a:lnTo>
                  <a:lnTo>
                    <a:pt x="1250" y="1940"/>
                  </a:lnTo>
                  <a:lnTo>
                    <a:pt x="1389" y="1785"/>
                  </a:lnTo>
                  <a:lnTo>
                    <a:pt x="1180" y="1785"/>
                  </a:lnTo>
                  <a:lnTo>
                    <a:pt x="726" y="2288"/>
                  </a:lnTo>
                  <a:lnTo>
                    <a:pt x="701" y="2316"/>
                  </a:lnTo>
                  <a:lnTo>
                    <a:pt x="701" y="1787"/>
                  </a:lnTo>
                  <a:lnTo>
                    <a:pt x="701" y="1787"/>
                  </a:lnTo>
                  <a:lnTo>
                    <a:pt x="701" y="1785"/>
                  </a:lnTo>
                  <a:lnTo>
                    <a:pt x="320" y="1785"/>
                  </a:lnTo>
                  <a:cubicBezTo>
                    <a:pt x="232" y="1785"/>
                    <a:pt x="160" y="1716"/>
                    <a:pt x="160" y="1631"/>
                  </a:cubicBezTo>
                  <a:lnTo>
                    <a:pt x="160" y="309"/>
                  </a:lnTo>
                  <a:cubicBezTo>
                    <a:pt x="160" y="224"/>
                    <a:pt x="232" y="155"/>
                    <a:pt x="320" y="155"/>
                  </a:cubicBezTo>
                  <a:lnTo>
                    <a:pt x="2280" y="155"/>
                  </a:lnTo>
                  <a:cubicBezTo>
                    <a:pt x="2369" y="155"/>
                    <a:pt x="2440" y="224"/>
                    <a:pt x="2440" y="309"/>
                  </a:cubicBezTo>
                  <a:lnTo>
                    <a:pt x="2440" y="1631"/>
                  </a:lnTo>
                  <a:cubicBezTo>
                    <a:pt x="2440" y="1716"/>
                    <a:pt x="2369" y="1785"/>
                    <a:pt x="2280" y="1785"/>
                  </a:cubicBezTo>
                  <a:lnTo>
                    <a:pt x="1610" y="1785"/>
                  </a:lnTo>
                  <a:lnTo>
                    <a:pt x="1472" y="1940"/>
                  </a:lnTo>
                  <a:lnTo>
                    <a:pt x="2280" y="1940"/>
                  </a:lnTo>
                  <a:cubicBezTo>
                    <a:pt x="2456" y="1940"/>
                    <a:pt x="2600" y="1801"/>
                    <a:pt x="2600" y="1631"/>
                  </a:cubicBezTo>
                  <a:lnTo>
                    <a:pt x="2600" y="309"/>
                  </a:lnTo>
                  <a:cubicBezTo>
                    <a:pt x="2600" y="139"/>
                    <a:pt x="2456" y="0"/>
                    <a:pt x="22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368000" y="4968000"/>
            <a:ext cx="936000" cy="936000"/>
            <a:chOff x="1944000" y="4968000"/>
            <a:chExt cx="936000" cy="936000"/>
          </a:xfrm>
        </p:grpSpPr>
        <p:sp>
          <p:nvSpPr>
            <p:cNvPr id="30" name="Прямоугольник 29"/>
            <p:cNvSpPr>
              <a:spLocks noChangeAspect="1"/>
            </p:cNvSpPr>
            <p:nvPr/>
          </p:nvSpPr>
          <p:spPr>
            <a:xfrm>
              <a:off x="1944000" y="4968000"/>
              <a:ext cx="936000" cy="936000"/>
            </a:xfrm>
            <a:prstGeom prst="rect">
              <a:avLst/>
            </a:prstGeom>
            <a:solidFill>
              <a:srgbClr val="1E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Freeform 31"/>
            <p:cNvSpPr>
              <a:spLocks noChangeAspect="1" noEditPoints="1"/>
            </p:cNvSpPr>
            <p:nvPr/>
          </p:nvSpPr>
          <p:spPr bwMode="auto">
            <a:xfrm>
              <a:off x="2088000" y="5112000"/>
              <a:ext cx="648000" cy="648000"/>
            </a:xfrm>
            <a:custGeom>
              <a:avLst/>
              <a:gdLst>
                <a:gd name="T0" fmla="*/ 363 w 2661"/>
                <a:gd name="T1" fmla="*/ 1270 h 2674"/>
                <a:gd name="T2" fmla="*/ 460 w 2661"/>
                <a:gd name="T3" fmla="*/ 1416 h 2674"/>
                <a:gd name="T4" fmla="*/ 526 w 2661"/>
                <a:gd name="T5" fmla="*/ 1324 h 2674"/>
                <a:gd name="T6" fmla="*/ 703 w 2661"/>
                <a:gd name="T7" fmla="*/ 711 h 2674"/>
                <a:gd name="T8" fmla="*/ 595 w 2661"/>
                <a:gd name="T9" fmla="*/ 604 h 2674"/>
                <a:gd name="T10" fmla="*/ 2462 w 2661"/>
                <a:gd name="T11" fmla="*/ 2443 h 2674"/>
                <a:gd name="T12" fmla="*/ 2372 w 2661"/>
                <a:gd name="T13" fmla="*/ 2500 h 2674"/>
                <a:gd name="T14" fmla="*/ 1850 w 2661"/>
                <a:gd name="T15" fmla="*/ 2075 h 2674"/>
                <a:gd name="T16" fmla="*/ 2460 w 2661"/>
                <a:gd name="T17" fmla="*/ 2237 h 2674"/>
                <a:gd name="T18" fmla="*/ 217 w 2661"/>
                <a:gd name="T19" fmla="*/ 1286 h 2674"/>
                <a:gd name="T20" fmla="*/ 2136 w 2661"/>
                <a:gd name="T21" fmla="*/ 1076 h 2674"/>
                <a:gd name="T22" fmla="*/ 217 w 2661"/>
                <a:gd name="T23" fmla="*/ 1286 h 2674"/>
                <a:gd name="T24" fmla="*/ 2157 w 2661"/>
                <a:gd name="T25" fmla="*/ 1716 h 2674"/>
                <a:gd name="T26" fmla="*/ 1056 w 2661"/>
                <a:gd name="T27" fmla="*/ 67 h 2674"/>
                <a:gd name="T28" fmla="*/ 1297 w 2661"/>
                <a:gd name="T29" fmla="*/ 2295 h 2674"/>
                <a:gd name="T30" fmla="*/ 2130 w 2661"/>
                <a:gd name="T31" fmla="*/ 2573 h 2674"/>
                <a:gd name="T32" fmla="*/ 2558 w 2661"/>
                <a:gd name="T33" fmla="*/ 2570 h 2674"/>
                <a:gd name="T34" fmla="*/ 2660 w 2661"/>
                <a:gd name="T35" fmla="*/ 2339 h 2674"/>
                <a:gd name="T36" fmla="*/ 1259 w 2661"/>
                <a:gd name="T37" fmla="*/ 1510 h 2674"/>
                <a:gd name="T38" fmla="*/ 1489 w 2661"/>
                <a:gd name="T39" fmla="*/ 1395 h 2674"/>
                <a:gd name="T40" fmla="*/ 868 w 2661"/>
                <a:gd name="T41" fmla="*/ 999 h 2674"/>
                <a:gd name="T42" fmla="*/ 1108 w 2661"/>
                <a:gd name="T43" fmla="*/ 1115 h 2674"/>
                <a:gd name="T44" fmla="*/ 1640 w 2661"/>
                <a:gd name="T45" fmla="*/ 1395 h 2674"/>
                <a:gd name="T46" fmla="*/ 1259 w 2661"/>
                <a:gd name="T47" fmla="*/ 885 h 2674"/>
                <a:gd name="T48" fmla="*/ 1626 w 2661"/>
                <a:gd name="T49" fmla="*/ 929 h 2674"/>
                <a:gd name="T50" fmla="*/ 1259 w 2661"/>
                <a:gd name="T51" fmla="*/ 605 h 2674"/>
                <a:gd name="T52" fmla="*/ 1108 w 2661"/>
                <a:gd name="T53" fmla="*/ 731 h 2674"/>
                <a:gd name="T54" fmla="*/ 1108 w 2661"/>
                <a:gd name="T55" fmla="*/ 1268 h 2674"/>
                <a:gd name="T56" fmla="*/ 871 w 2661"/>
                <a:gd name="T57" fmla="*/ 1407 h 2674"/>
                <a:gd name="T58" fmla="*/ 1108 w 2661"/>
                <a:gd name="T59" fmla="*/ 1664 h 2674"/>
                <a:gd name="T60" fmla="*/ 1259 w 2661"/>
                <a:gd name="T61" fmla="*/ 1794 h 2674"/>
                <a:gd name="T62" fmla="*/ 1640 w 2661"/>
                <a:gd name="T63" fmla="*/ 1395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61" h="2674">
                  <a:moveTo>
                    <a:pt x="595" y="604"/>
                  </a:moveTo>
                  <a:cubicBezTo>
                    <a:pt x="421" y="781"/>
                    <a:pt x="337" y="1023"/>
                    <a:pt x="363" y="1270"/>
                  </a:cubicBezTo>
                  <a:cubicBezTo>
                    <a:pt x="366" y="1298"/>
                    <a:pt x="371" y="1326"/>
                    <a:pt x="377" y="1356"/>
                  </a:cubicBezTo>
                  <a:cubicBezTo>
                    <a:pt x="386" y="1395"/>
                    <a:pt x="422" y="1420"/>
                    <a:pt x="460" y="1416"/>
                  </a:cubicBezTo>
                  <a:lnTo>
                    <a:pt x="468" y="1414"/>
                  </a:lnTo>
                  <a:cubicBezTo>
                    <a:pt x="508" y="1406"/>
                    <a:pt x="534" y="1365"/>
                    <a:pt x="526" y="1324"/>
                  </a:cubicBezTo>
                  <a:cubicBezTo>
                    <a:pt x="520" y="1299"/>
                    <a:pt x="517" y="1276"/>
                    <a:pt x="514" y="1253"/>
                  </a:cubicBezTo>
                  <a:cubicBezTo>
                    <a:pt x="492" y="1053"/>
                    <a:pt x="561" y="855"/>
                    <a:pt x="703" y="711"/>
                  </a:cubicBezTo>
                  <a:cubicBezTo>
                    <a:pt x="732" y="681"/>
                    <a:pt x="732" y="633"/>
                    <a:pt x="702" y="603"/>
                  </a:cubicBezTo>
                  <a:cubicBezTo>
                    <a:pt x="672" y="574"/>
                    <a:pt x="624" y="574"/>
                    <a:pt x="595" y="604"/>
                  </a:cubicBezTo>
                  <a:close/>
                  <a:moveTo>
                    <a:pt x="2503" y="2340"/>
                  </a:moveTo>
                  <a:cubicBezTo>
                    <a:pt x="2504" y="2379"/>
                    <a:pt x="2489" y="2416"/>
                    <a:pt x="2462" y="2443"/>
                  </a:cubicBezTo>
                  <a:lnTo>
                    <a:pt x="2446" y="2459"/>
                  </a:lnTo>
                  <a:cubicBezTo>
                    <a:pt x="2426" y="2480"/>
                    <a:pt x="2400" y="2494"/>
                    <a:pt x="2372" y="2500"/>
                  </a:cubicBezTo>
                  <a:cubicBezTo>
                    <a:pt x="2324" y="2510"/>
                    <a:pt x="2275" y="2495"/>
                    <a:pt x="2240" y="2461"/>
                  </a:cubicBezTo>
                  <a:lnTo>
                    <a:pt x="1850" y="2075"/>
                  </a:lnTo>
                  <a:cubicBezTo>
                    <a:pt x="1934" y="2011"/>
                    <a:pt x="2008" y="1936"/>
                    <a:pt x="2070" y="1851"/>
                  </a:cubicBezTo>
                  <a:lnTo>
                    <a:pt x="2460" y="2237"/>
                  </a:lnTo>
                  <a:cubicBezTo>
                    <a:pt x="2488" y="2264"/>
                    <a:pt x="2503" y="2301"/>
                    <a:pt x="2503" y="2340"/>
                  </a:cubicBezTo>
                  <a:close/>
                  <a:moveTo>
                    <a:pt x="217" y="1286"/>
                  </a:moveTo>
                  <a:cubicBezTo>
                    <a:pt x="160" y="755"/>
                    <a:pt x="543" y="276"/>
                    <a:pt x="1072" y="218"/>
                  </a:cubicBezTo>
                  <a:cubicBezTo>
                    <a:pt x="1601" y="160"/>
                    <a:pt x="2078" y="545"/>
                    <a:pt x="2136" y="1076"/>
                  </a:cubicBezTo>
                  <a:cubicBezTo>
                    <a:pt x="2193" y="1607"/>
                    <a:pt x="1810" y="2086"/>
                    <a:pt x="1281" y="2144"/>
                  </a:cubicBezTo>
                  <a:cubicBezTo>
                    <a:pt x="752" y="2202"/>
                    <a:pt x="275" y="1817"/>
                    <a:pt x="217" y="1286"/>
                  </a:cubicBezTo>
                  <a:close/>
                  <a:moveTo>
                    <a:pt x="2570" y="2125"/>
                  </a:moveTo>
                  <a:lnTo>
                    <a:pt x="2157" y="1716"/>
                  </a:lnTo>
                  <a:cubicBezTo>
                    <a:pt x="2262" y="1522"/>
                    <a:pt x="2312" y="1296"/>
                    <a:pt x="2287" y="1060"/>
                  </a:cubicBezTo>
                  <a:cubicBezTo>
                    <a:pt x="2220" y="446"/>
                    <a:pt x="1668" y="0"/>
                    <a:pt x="1056" y="67"/>
                  </a:cubicBezTo>
                  <a:cubicBezTo>
                    <a:pt x="444" y="133"/>
                    <a:pt x="0" y="688"/>
                    <a:pt x="67" y="1302"/>
                  </a:cubicBezTo>
                  <a:cubicBezTo>
                    <a:pt x="133" y="1917"/>
                    <a:pt x="685" y="2362"/>
                    <a:pt x="1297" y="2295"/>
                  </a:cubicBezTo>
                  <a:cubicBezTo>
                    <a:pt x="1449" y="2279"/>
                    <a:pt x="1590" y="2232"/>
                    <a:pt x="1715" y="2163"/>
                  </a:cubicBezTo>
                  <a:lnTo>
                    <a:pt x="2130" y="2573"/>
                  </a:lnTo>
                  <a:cubicBezTo>
                    <a:pt x="2202" y="2644"/>
                    <a:pt x="2304" y="2674"/>
                    <a:pt x="2403" y="2654"/>
                  </a:cubicBezTo>
                  <a:cubicBezTo>
                    <a:pt x="2462" y="2642"/>
                    <a:pt x="2516" y="2613"/>
                    <a:pt x="2558" y="2570"/>
                  </a:cubicBezTo>
                  <a:lnTo>
                    <a:pt x="2573" y="2554"/>
                  </a:lnTo>
                  <a:cubicBezTo>
                    <a:pt x="2630" y="2496"/>
                    <a:pt x="2661" y="2420"/>
                    <a:pt x="2660" y="2339"/>
                  </a:cubicBezTo>
                  <a:cubicBezTo>
                    <a:pt x="2659" y="2257"/>
                    <a:pt x="2627" y="2182"/>
                    <a:pt x="2570" y="2125"/>
                  </a:cubicBezTo>
                  <a:close/>
                  <a:moveTo>
                    <a:pt x="1259" y="1510"/>
                  </a:moveTo>
                  <a:lnTo>
                    <a:pt x="1259" y="1281"/>
                  </a:lnTo>
                  <a:cubicBezTo>
                    <a:pt x="1403" y="1298"/>
                    <a:pt x="1489" y="1359"/>
                    <a:pt x="1489" y="1395"/>
                  </a:cubicBezTo>
                  <a:cubicBezTo>
                    <a:pt x="1489" y="1431"/>
                    <a:pt x="1403" y="1492"/>
                    <a:pt x="1259" y="1510"/>
                  </a:cubicBezTo>
                  <a:close/>
                  <a:moveTo>
                    <a:pt x="868" y="999"/>
                  </a:moveTo>
                  <a:cubicBezTo>
                    <a:pt x="868" y="963"/>
                    <a:pt x="958" y="899"/>
                    <a:pt x="1108" y="884"/>
                  </a:cubicBezTo>
                  <a:lnTo>
                    <a:pt x="1108" y="1115"/>
                  </a:lnTo>
                  <a:cubicBezTo>
                    <a:pt x="958" y="1099"/>
                    <a:pt x="868" y="1036"/>
                    <a:pt x="868" y="999"/>
                  </a:cubicBezTo>
                  <a:close/>
                  <a:moveTo>
                    <a:pt x="1640" y="1395"/>
                  </a:moveTo>
                  <a:cubicBezTo>
                    <a:pt x="1640" y="1257"/>
                    <a:pt x="1481" y="1149"/>
                    <a:pt x="1259" y="1128"/>
                  </a:cubicBezTo>
                  <a:lnTo>
                    <a:pt x="1259" y="885"/>
                  </a:lnTo>
                  <a:cubicBezTo>
                    <a:pt x="1378" y="900"/>
                    <a:pt x="1458" y="943"/>
                    <a:pt x="1482" y="980"/>
                  </a:cubicBezTo>
                  <a:lnTo>
                    <a:pt x="1626" y="929"/>
                  </a:lnTo>
                  <a:cubicBezTo>
                    <a:pt x="1581" y="824"/>
                    <a:pt x="1440" y="749"/>
                    <a:pt x="1259" y="732"/>
                  </a:cubicBezTo>
                  <a:lnTo>
                    <a:pt x="1259" y="605"/>
                  </a:lnTo>
                  <a:lnTo>
                    <a:pt x="1108" y="605"/>
                  </a:lnTo>
                  <a:lnTo>
                    <a:pt x="1108" y="731"/>
                  </a:lnTo>
                  <a:cubicBezTo>
                    <a:pt x="881" y="750"/>
                    <a:pt x="717" y="859"/>
                    <a:pt x="717" y="999"/>
                  </a:cubicBezTo>
                  <a:cubicBezTo>
                    <a:pt x="717" y="1140"/>
                    <a:pt x="881" y="1249"/>
                    <a:pt x="1108" y="1268"/>
                  </a:cubicBezTo>
                  <a:lnTo>
                    <a:pt x="1108" y="1511"/>
                  </a:lnTo>
                  <a:cubicBezTo>
                    <a:pt x="973" y="1497"/>
                    <a:pt x="888" y="1444"/>
                    <a:pt x="871" y="1407"/>
                  </a:cubicBezTo>
                  <a:lnTo>
                    <a:pt x="724" y="1444"/>
                  </a:lnTo>
                  <a:cubicBezTo>
                    <a:pt x="757" y="1560"/>
                    <a:pt x="908" y="1647"/>
                    <a:pt x="1108" y="1664"/>
                  </a:cubicBezTo>
                  <a:lnTo>
                    <a:pt x="1108" y="1794"/>
                  </a:lnTo>
                  <a:lnTo>
                    <a:pt x="1259" y="1794"/>
                  </a:lnTo>
                  <a:lnTo>
                    <a:pt x="1259" y="1663"/>
                  </a:lnTo>
                  <a:cubicBezTo>
                    <a:pt x="1481" y="1641"/>
                    <a:pt x="1640" y="1534"/>
                    <a:pt x="1640" y="13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368000" y="3888000"/>
            <a:ext cx="936000" cy="936000"/>
            <a:chOff x="1944000" y="3888000"/>
            <a:chExt cx="936000" cy="936000"/>
          </a:xfrm>
        </p:grpSpPr>
        <p:sp>
          <p:nvSpPr>
            <p:cNvPr id="29" name="Прямоугольник 28"/>
            <p:cNvSpPr>
              <a:spLocks noChangeAspect="1"/>
            </p:cNvSpPr>
            <p:nvPr/>
          </p:nvSpPr>
          <p:spPr>
            <a:xfrm>
              <a:off x="1944000" y="3888000"/>
              <a:ext cx="936000" cy="936000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Freeform 35"/>
            <p:cNvSpPr>
              <a:spLocks noChangeAspect="1" noEditPoints="1"/>
            </p:cNvSpPr>
            <p:nvPr/>
          </p:nvSpPr>
          <p:spPr bwMode="auto">
            <a:xfrm>
              <a:off x="2088000" y="4032000"/>
              <a:ext cx="648000" cy="648000"/>
            </a:xfrm>
            <a:custGeom>
              <a:avLst/>
              <a:gdLst>
                <a:gd name="T0" fmla="*/ 2049 w 2620"/>
                <a:gd name="T1" fmla="*/ 1568 h 2636"/>
                <a:gd name="T2" fmla="*/ 1951 w 2620"/>
                <a:gd name="T3" fmla="*/ 1046 h 2636"/>
                <a:gd name="T4" fmla="*/ 1563 w 2620"/>
                <a:gd name="T5" fmla="*/ 1024 h 2636"/>
                <a:gd name="T6" fmla="*/ 1437 w 2620"/>
                <a:gd name="T7" fmla="*/ 1128 h 2636"/>
                <a:gd name="T8" fmla="*/ 1090 w 2620"/>
                <a:gd name="T9" fmla="*/ 832 h 2636"/>
                <a:gd name="T10" fmla="*/ 1121 w 2620"/>
                <a:gd name="T11" fmla="*/ 545 h 2636"/>
                <a:gd name="T12" fmla="*/ 544 w 2620"/>
                <a:gd name="T13" fmla="*/ 151 h 2636"/>
                <a:gd name="T14" fmla="*/ 150 w 2620"/>
                <a:gd name="T15" fmla="*/ 728 h 2636"/>
                <a:gd name="T16" fmla="*/ 357 w 2620"/>
                <a:gd name="T17" fmla="*/ 1045 h 2636"/>
                <a:gd name="T18" fmla="*/ 728 w 2620"/>
                <a:gd name="T19" fmla="*/ 1122 h 2636"/>
                <a:gd name="T20" fmla="*/ 1016 w 2620"/>
                <a:gd name="T21" fmla="*/ 952 h 2636"/>
                <a:gd name="T22" fmla="*/ 1416 w 2620"/>
                <a:gd name="T23" fmla="*/ 1159 h 2636"/>
                <a:gd name="T24" fmla="*/ 1366 w 2620"/>
                <a:gd name="T25" fmla="*/ 1313 h 2636"/>
                <a:gd name="T26" fmla="*/ 1402 w 2620"/>
                <a:gd name="T27" fmla="*/ 1520 h 2636"/>
                <a:gd name="T28" fmla="*/ 1489 w 2620"/>
                <a:gd name="T29" fmla="*/ 1639 h 2636"/>
                <a:gd name="T30" fmla="*/ 1161 w 2620"/>
                <a:gd name="T31" fmla="*/ 2042 h 2636"/>
                <a:gd name="T32" fmla="*/ 1040 w 2620"/>
                <a:gd name="T33" fmla="*/ 2033 h 2636"/>
                <a:gd name="T34" fmla="*/ 851 w 2620"/>
                <a:gd name="T35" fmla="*/ 2310 h 2636"/>
                <a:gd name="T36" fmla="*/ 1128 w 2620"/>
                <a:gd name="T37" fmla="*/ 2499 h 2636"/>
                <a:gd name="T38" fmla="*/ 1232 w 2620"/>
                <a:gd name="T39" fmla="*/ 2451 h 2636"/>
                <a:gd name="T40" fmla="*/ 1317 w 2620"/>
                <a:gd name="T41" fmla="*/ 2222 h 2636"/>
                <a:gd name="T42" fmla="*/ 1265 w 2620"/>
                <a:gd name="T43" fmla="*/ 2113 h 2636"/>
                <a:gd name="T44" fmla="*/ 1488 w 2620"/>
                <a:gd name="T45" fmla="*/ 1708 h 2636"/>
                <a:gd name="T46" fmla="*/ 1385 w 2620"/>
                <a:gd name="T47" fmla="*/ 2073 h 2636"/>
                <a:gd name="T48" fmla="*/ 1436 w 2620"/>
                <a:gd name="T49" fmla="*/ 2200 h 2636"/>
                <a:gd name="T50" fmla="*/ 1307 w 2620"/>
                <a:gd name="T51" fmla="*/ 2546 h 2636"/>
                <a:gd name="T52" fmla="*/ 1150 w 2620"/>
                <a:gd name="T53" fmla="*/ 2617 h 2636"/>
                <a:gd name="T54" fmla="*/ 733 w 2620"/>
                <a:gd name="T55" fmla="*/ 2332 h 2636"/>
                <a:gd name="T56" fmla="*/ 1018 w 2620"/>
                <a:gd name="T57" fmla="*/ 1914 h 2636"/>
                <a:gd name="T58" fmla="*/ 1154 w 2620"/>
                <a:gd name="T59" fmla="*/ 1915 h 2636"/>
                <a:gd name="T60" fmla="*/ 1293 w 2620"/>
                <a:gd name="T61" fmla="*/ 1573 h 2636"/>
                <a:gd name="T62" fmla="*/ 1246 w 2620"/>
                <a:gd name="T63" fmla="*/ 1300 h 2636"/>
                <a:gd name="T64" fmla="*/ 1072 w 2620"/>
                <a:gd name="T65" fmla="*/ 1070 h 2636"/>
                <a:gd name="T66" fmla="*/ 749 w 2620"/>
                <a:gd name="T67" fmla="*/ 1241 h 2636"/>
                <a:gd name="T68" fmla="*/ 289 w 2620"/>
                <a:gd name="T69" fmla="*/ 1145 h 2636"/>
                <a:gd name="T70" fmla="*/ 31 w 2620"/>
                <a:gd name="T71" fmla="*/ 749 h 2636"/>
                <a:gd name="T72" fmla="*/ 521 w 2620"/>
                <a:gd name="T73" fmla="*/ 32 h 2636"/>
                <a:gd name="T74" fmla="*/ 1240 w 2620"/>
                <a:gd name="T75" fmla="*/ 523 h 2636"/>
                <a:gd name="T76" fmla="*/ 1219 w 2620"/>
                <a:gd name="T77" fmla="*/ 833 h 2636"/>
                <a:gd name="T78" fmla="*/ 1506 w 2620"/>
                <a:gd name="T79" fmla="*/ 918 h 2636"/>
                <a:gd name="T80" fmla="*/ 2019 w 2620"/>
                <a:gd name="T81" fmla="*/ 946 h 2636"/>
                <a:gd name="T82" fmla="*/ 2149 w 2620"/>
                <a:gd name="T83" fmla="*/ 1636 h 2636"/>
                <a:gd name="T84" fmla="*/ 1809 w 2620"/>
                <a:gd name="T85" fmla="*/ 1725 h 2636"/>
                <a:gd name="T86" fmla="*/ 1583 w 2620"/>
                <a:gd name="T87" fmla="*/ 491 h 2636"/>
                <a:gd name="T88" fmla="*/ 1742 w 2620"/>
                <a:gd name="T89" fmla="*/ 476 h 2636"/>
                <a:gd name="T90" fmla="*/ 2620 w 2620"/>
                <a:gd name="T91" fmla="*/ 1355 h 2636"/>
                <a:gd name="T92" fmla="*/ 1910 w 2620"/>
                <a:gd name="T93" fmla="*/ 2217 h 2636"/>
                <a:gd name="T94" fmla="*/ 2327 w 2620"/>
                <a:gd name="T95" fmla="*/ 1836 h 2636"/>
                <a:gd name="T96" fmla="*/ 2277 w 2620"/>
                <a:gd name="T97" fmla="*/ 819 h 2636"/>
                <a:gd name="T98" fmla="*/ 1673 w 2620"/>
                <a:gd name="T99" fmla="*/ 600 h 2636"/>
                <a:gd name="T100" fmla="*/ 1597 w 2620"/>
                <a:gd name="T101" fmla="*/ 611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20" h="2636">
                  <a:moveTo>
                    <a:pt x="1809" y="1725"/>
                  </a:moveTo>
                  <a:cubicBezTo>
                    <a:pt x="1911" y="1706"/>
                    <a:pt x="1995" y="1647"/>
                    <a:pt x="2049" y="1568"/>
                  </a:cubicBezTo>
                  <a:cubicBezTo>
                    <a:pt x="2104" y="1488"/>
                    <a:pt x="2128" y="1388"/>
                    <a:pt x="2108" y="1286"/>
                  </a:cubicBezTo>
                  <a:cubicBezTo>
                    <a:pt x="2089" y="1184"/>
                    <a:pt x="2030" y="1100"/>
                    <a:pt x="1951" y="1046"/>
                  </a:cubicBezTo>
                  <a:cubicBezTo>
                    <a:pt x="1872" y="991"/>
                    <a:pt x="1771" y="968"/>
                    <a:pt x="1670" y="987"/>
                  </a:cubicBezTo>
                  <a:cubicBezTo>
                    <a:pt x="1631" y="994"/>
                    <a:pt x="1595" y="1007"/>
                    <a:pt x="1563" y="1024"/>
                  </a:cubicBezTo>
                  <a:cubicBezTo>
                    <a:pt x="1529" y="1042"/>
                    <a:pt x="1499" y="1065"/>
                    <a:pt x="1472" y="1092"/>
                  </a:cubicBezTo>
                  <a:lnTo>
                    <a:pt x="1437" y="1128"/>
                  </a:lnTo>
                  <a:lnTo>
                    <a:pt x="1070" y="877"/>
                  </a:lnTo>
                  <a:lnTo>
                    <a:pt x="1090" y="832"/>
                  </a:lnTo>
                  <a:cubicBezTo>
                    <a:pt x="1109" y="787"/>
                    <a:pt x="1122" y="740"/>
                    <a:pt x="1127" y="691"/>
                  </a:cubicBezTo>
                  <a:cubicBezTo>
                    <a:pt x="1132" y="643"/>
                    <a:pt x="1131" y="594"/>
                    <a:pt x="1121" y="545"/>
                  </a:cubicBezTo>
                  <a:cubicBezTo>
                    <a:pt x="1096" y="411"/>
                    <a:pt x="1019" y="299"/>
                    <a:pt x="914" y="228"/>
                  </a:cubicBezTo>
                  <a:cubicBezTo>
                    <a:pt x="810" y="157"/>
                    <a:pt x="678" y="125"/>
                    <a:pt x="544" y="151"/>
                  </a:cubicBezTo>
                  <a:cubicBezTo>
                    <a:pt x="410" y="176"/>
                    <a:pt x="298" y="253"/>
                    <a:pt x="227" y="358"/>
                  </a:cubicBezTo>
                  <a:cubicBezTo>
                    <a:pt x="156" y="462"/>
                    <a:pt x="124" y="594"/>
                    <a:pt x="150" y="728"/>
                  </a:cubicBezTo>
                  <a:lnTo>
                    <a:pt x="150" y="730"/>
                  </a:lnTo>
                  <a:cubicBezTo>
                    <a:pt x="175" y="863"/>
                    <a:pt x="253" y="974"/>
                    <a:pt x="357" y="1045"/>
                  </a:cubicBezTo>
                  <a:cubicBezTo>
                    <a:pt x="461" y="1116"/>
                    <a:pt x="593" y="1148"/>
                    <a:pt x="727" y="1122"/>
                  </a:cubicBezTo>
                  <a:lnTo>
                    <a:pt x="728" y="1122"/>
                  </a:lnTo>
                  <a:cubicBezTo>
                    <a:pt x="786" y="1111"/>
                    <a:pt x="839" y="1091"/>
                    <a:pt x="887" y="1063"/>
                  </a:cubicBezTo>
                  <a:cubicBezTo>
                    <a:pt x="936" y="1034"/>
                    <a:pt x="980" y="996"/>
                    <a:pt x="1016" y="952"/>
                  </a:cubicBezTo>
                  <a:lnTo>
                    <a:pt x="1051" y="910"/>
                  </a:lnTo>
                  <a:lnTo>
                    <a:pt x="1416" y="1159"/>
                  </a:lnTo>
                  <a:lnTo>
                    <a:pt x="1396" y="1205"/>
                  </a:lnTo>
                  <a:cubicBezTo>
                    <a:pt x="1381" y="1239"/>
                    <a:pt x="1370" y="1276"/>
                    <a:pt x="1366" y="1313"/>
                  </a:cubicBezTo>
                  <a:cubicBezTo>
                    <a:pt x="1362" y="1350"/>
                    <a:pt x="1363" y="1388"/>
                    <a:pt x="1370" y="1426"/>
                  </a:cubicBezTo>
                  <a:cubicBezTo>
                    <a:pt x="1377" y="1459"/>
                    <a:pt x="1387" y="1491"/>
                    <a:pt x="1402" y="1520"/>
                  </a:cubicBezTo>
                  <a:cubicBezTo>
                    <a:pt x="1417" y="1551"/>
                    <a:pt x="1436" y="1579"/>
                    <a:pt x="1458" y="1604"/>
                  </a:cubicBezTo>
                  <a:lnTo>
                    <a:pt x="1489" y="1639"/>
                  </a:lnTo>
                  <a:lnTo>
                    <a:pt x="1204" y="2057"/>
                  </a:lnTo>
                  <a:lnTo>
                    <a:pt x="1161" y="2042"/>
                  </a:lnTo>
                  <a:cubicBezTo>
                    <a:pt x="1142" y="2035"/>
                    <a:pt x="1121" y="2031"/>
                    <a:pt x="1101" y="2030"/>
                  </a:cubicBezTo>
                  <a:cubicBezTo>
                    <a:pt x="1081" y="2028"/>
                    <a:pt x="1060" y="2029"/>
                    <a:pt x="1040" y="2033"/>
                  </a:cubicBezTo>
                  <a:cubicBezTo>
                    <a:pt x="976" y="2045"/>
                    <a:pt x="923" y="2082"/>
                    <a:pt x="889" y="2132"/>
                  </a:cubicBezTo>
                  <a:cubicBezTo>
                    <a:pt x="854" y="2183"/>
                    <a:pt x="839" y="2246"/>
                    <a:pt x="851" y="2310"/>
                  </a:cubicBezTo>
                  <a:cubicBezTo>
                    <a:pt x="864" y="2374"/>
                    <a:pt x="901" y="2427"/>
                    <a:pt x="951" y="2462"/>
                  </a:cubicBezTo>
                  <a:cubicBezTo>
                    <a:pt x="1001" y="2496"/>
                    <a:pt x="1064" y="2511"/>
                    <a:pt x="1128" y="2499"/>
                  </a:cubicBezTo>
                  <a:cubicBezTo>
                    <a:pt x="1148" y="2495"/>
                    <a:pt x="1166" y="2489"/>
                    <a:pt x="1183" y="2481"/>
                  </a:cubicBezTo>
                  <a:cubicBezTo>
                    <a:pt x="1200" y="2474"/>
                    <a:pt x="1217" y="2463"/>
                    <a:pt x="1232" y="2451"/>
                  </a:cubicBezTo>
                  <a:cubicBezTo>
                    <a:pt x="1266" y="2424"/>
                    <a:pt x="1291" y="2389"/>
                    <a:pt x="1306" y="2348"/>
                  </a:cubicBezTo>
                  <a:cubicBezTo>
                    <a:pt x="1321" y="2309"/>
                    <a:pt x="1325" y="2266"/>
                    <a:pt x="1317" y="2222"/>
                  </a:cubicBezTo>
                  <a:cubicBezTo>
                    <a:pt x="1313" y="2202"/>
                    <a:pt x="1307" y="2183"/>
                    <a:pt x="1298" y="2164"/>
                  </a:cubicBezTo>
                  <a:cubicBezTo>
                    <a:pt x="1289" y="2146"/>
                    <a:pt x="1278" y="2128"/>
                    <a:pt x="1265" y="2113"/>
                  </a:cubicBezTo>
                  <a:lnTo>
                    <a:pt x="1235" y="2078"/>
                  </a:lnTo>
                  <a:lnTo>
                    <a:pt x="1488" y="1708"/>
                  </a:lnTo>
                  <a:lnTo>
                    <a:pt x="1588" y="1776"/>
                  </a:lnTo>
                  <a:lnTo>
                    <a:pt x="1385" y="2073"/>
                  </a:lnTo>
                  <a:cubicBezTo>
                    <a:pt x="1393" y="2085"/>
                    <a:pt x="1401" y="2099"/>
                    <a:pt x="1407" y="2112"/>
                  </a:cubicBezTo>
                  <a:cubicBezTo>
                    <a:pt x="1420" y="2139"/>
                    <a:pt x="1430" y="2169"/>
                    <a:pt x="1436" y="2200"/>
                  </a:cubicBezTo>
                  <a:cubicBezTo>
                    <a:pt x="1448" y="2266"/>
                    <a:pt x="1441" y="2331"/>
                    <a:pt x="1419" y="2390"/>
                  </a:cubicBezTo>
                  <a:cubicBezTo>
                    <a:pt x="1397" y="2451"/>
                    <a:pt x="1358" y="2505"/>
                    <a:pt x="1307" y="2546"/>
                  </a:cubicBezTo>
                  <a:cubicBezTo>
                    <a:pt x="1285" y="2564"/>
                    <a:pt x="1260" y="2579"/>
                    <a:pt x="1233" y="2591"/>
                  </a:cubicBezTo>
                  <a:cubicBezTo>
                    <a:pt x="1207" y="2603"/>
                    <a:pt x="1179" y="2612"/>
                    <a:pt x="1150" y="2617"/>
                  </a:cubicBezTo>
                  <a:cubicBezTo>
                    <a:pt x="1053" y="2636"/>
                    <a:pt x="958" y="2613"/>
                    <a:pt x="883" y="2561"/>
                  </a:cubicBezTo>
                  <a:cubicBezTo>
                    <a:pt x="807" y="2510"/>
                    <a:pt x="751" y="2429"/>
                    <a:pt x="733" y="2332"/>
                  </a:cubicBezTo>
                  <a:cubicBezTo>
                    <a:pt x="714" y="2235"/>
                    <a:pt x="737" y="2140"/>
                    <a:pt x="789" y="2064"/>
                  </a:cubicBezTo>
                  <a:cubicBezTo>
                    <a:pt x="840" y="1989"/>
                    <a:pt x="921" y="1933"/>
                    <a:pt x="1018" y="1914"/>
                  </a:cubicBezTo>
                  <a:cubicBezTo>
                    <a:pt x="1049" y="1909"/>
                    <a:pt x="1080" y="1907"/>
                    <a:pt x="1109" y="1909"/>
                  </a:cubicBezTo>
                  <a:cubicBezTo>
                    <a:pt x="1125" y="1910"/>
                    <a:pt x="1140" y="1912"/>
                    <a:pt x="1154" y="1915"/>
                  </a:cubicBezTo>
                  <a:lnTo>
                    <a:pt x="1338" y="1647"/>
                  </a:lnTo>
                  <a:cubicBezTo>
                    <a:pt x="1321" y="1624"/>
                    <a:pt x="1306" y="1599"/>
                    <a:pt x="1293" y="1573"/>
                  </a:cubicBezTo>
                  <a:cubicBezTo>
                    <a:pt x="1274" y="1534"/>
                    <a:pt x="1260" y="1492"/>
                    <a:pt x="1252" y="1448"/>
                  </a:cubicBezTo>
                  <a:cubicBezTo>
                    <a:pt x="1242" y="1397"/>
                    <a:pt x="1240" y="1348"/>
                    <a:pt x="1246" y="1300"/>
                  </a:cubicBezTo>
                  <a:cubicBezTo>
                    <a:pt x="1250" y="1267"/>
                    <a:pt x="1257" y="1235"/>
                    <a:pt x="1267" y="1204"/>
                  </a:cubicBezTo>
                  <a:lnTo>
                    <a:pt x="1072" y="1070"/>
                  </a:lnTo>
                  <a:cubicBezTo>
                    <a:pt x="1035" y="1107"/>
                    <a:pt x="993" y="1140"/>
                    <a:pt x="948" y="1167"/>
                  </a:cubicBezTo>
                  <a:cubicBezTo>
                    <a:pt x="888" y="1202"/>
                    <a:pt x="821" y="1228"/>
                    <a:pt x="749" y="1241"/>
                  </a:cubicBezTo>
                  <a:lnTo>
                    <a:pt x="748" y="1241"/>
                  </a:lnTo>
                  <a:cubicBezTo>
                    <a:pt x="582" y="1272"/>
                    <a:pt x="418" y="1233"/>
                    <a:pt x="289" y="1145"/>
                  </a:cubicBezTo>
                  <a:cubicBezTo>
                    <a:pt x="159" y="1056"/>
                    <a:pt x="62" y="918"/>
                    <a:pt x="31" y="751"/>
                  </a:cubicBezTo>
                  <a:lnTo>
                    <a:pt x="31" y="749"/>
                  </a:lnTo>
                  <a:cubicBezTo>
                    <a:pt x="0" y="583"/>
                    <a:pt x="39" y="419"/>
                    <a:pt x="127" y="290"/>
                  </a:cubicBezTo>
                  <a:cubicBezTo>
                    <a:pt x="216" y="160"/>
                    <a:pt x="354" y="63"/>
                    <a:pt x="521" y="32"/>
                  </a:cubicBezTo>
                  <a:cubicBezTo>
                    <a:pt x="688" y="0"/>
                    <a:pt x="852" y="40"/>
                    <a:pt x="982" y="128"/>
                  </a:cubicBezTo>
                  <a:cubicBezTo>
                    <a:pt x="1112" y="217"/>
                    <a:pt x="1209" y="355"/>
                    <a:pt x="1240" y="523"/>
                  </a:cubicBezTo>
                  <a:cubicBezTo>
                    <a:pt x="1252" y="584"/>
                    <a:pt x="1254" y="645"/>
                    <a:pt x="1247" y="704"/>
                  </a:cubicBezTo>
                  <a:cubicBezTo>
                    <a:pt x="1242" y="748"/>
                    <a:pt x="1233" y="791"/>
                    <a:pt x="1219" y="833"/>
                  </a:cubicBezTo>
                  <a:lnTo>
                    <a:pt x="1424" y="973"/>
                  </a:lnTo>
                  <a:cubicBezTo>
                    <a:pt x="1449" y="952"/>
                    <a:pt x="1477" y="933"/>
                    <a:pt x="1506" y="918"/>
                  </a:cubicBezTo>
                  <a:cubicBezTo>
                    <a:pt x="1550" y="895"/>
                    <a:pt x="1597" y="878"/>
                    <a:pt x="1647" y="868"/>
                  </a:cubicBezTo>
                  <a:cubicBezTo>
                    <a:pt x="1782" y="843"/>
                    <a:pt x="1914" y="874"/>
                    <a:pt x="2019" y="946"/>
                  </a:cubicBezTo>
                  <a:cubicBezTo>
                    <a:pt x="2124" y="1017"/>
                    <a:pt x="2202" y="1129"/>
                    <a:pt x="2227" y="1264"/>
                  </a:cubicBezTo>
                  <a:cubicBezTo>
                    <a:pt x="2252" y="1398"/>
                    <a:pt x="2221" y="1531"/>
                    <a:pt x="2149" y="1636"/>
                  </a:cubicBezTo>
                  <a:cubicBezTo>
                    <a:pt x="2078" y="1741"/>
                    <a:pt x="1966" y="1818"/>
                    <a:pt x="1831" y="1844"/>
                  </a:cubicBezTo>
                  <a:lnTo>
                    <a:pt x="1809" y="1725"/>
                  </a:lnTo>
                  <a:close/>
                  <a:moveTo>
                    <a:pt x="1574" y="492"/>
                  </a:moveTo>
                  <a:lnTo>
                    <a:pt x="1583" y="491"/>
                  </a:lnTo>
                  <a:cubicBezTo>
                    <a:pt x="1609" y="486"/>
                    <a:pt x="1635" y="482"/>
                    <a:pt x="1662" y="480"/>
                  </a:cubicBezTo>
                  <a:cubicBezTo>
                    <a:pt x="1690" y="477"/>
                    <a:pt x="1716" y="476"/>
                    <a:pt x="1742" y="476"/>
                  </a:cubicBezTo>
                  <a:cubicBezTo>
                    <a:pt x="1984" y="476"/>
                    <a:pt x="2204" y="574"/>
                    <a:pt x="2363" y="733"/>
                  </a:cubicBezTo>
                  <a:cubicBezTo>
                    <a:pt x="2522" y="892"/>
                    <a:pt x="2620" y="1112"/>
                    <a:pt x="2620" y="1355"/>
                  </a:cubicBezTo>
                  <a:cubicBezTo>
                    <a:pt x="2620" y="1566"/>
                    <a:pt x="2545" y="1761"/>
                    <a:pt x="2420" y="1912"/>
                  </a:cubicBezTo>
                  <a:cubicBezTo>
                    <a:pt x="2293" y="2067"/>
                    <a:pt x="2114" y="2177"/>
                    <a:pt x="1910" y="2217"/>
                  </a:cubicBezTo>
                  <a:lnTo>
                    <a:pt x="1887" y="2098"/>
                  </a:lnTo>
                  <a:cubicBezTo>
                    <a:pt x="2063" y="2064"/>
                    <a:pt x="2217" y="1969"/>
                    <a:pt x="2327" y="1836"/>
                  </a:cubicBezTo>
                  <a:cubicBezTo>
                    <a:pt x="2434" y="1705"/>
                    <a:pt x="2499" y="1537"/>
                    <a:pt x="2499" y="1355"/>
                  </a:cubicBezTo>
                  <a:cubicBezTo>
                    <a:pt x="2499" y="1145"/>
                    <a:pt x="2414" y="956"/>
                    <a:pt x="2277" y="819"/>
                  </a:cubicBezTo>
                  <a:cubicBezTo>
                    <a:pt x="2140" y="682"/>
                    <a:pt x="1951" y="597"/>
                    <a:pt x="1742" y="597"/>
                  </a:cubicBezTo>
                  <a:cubicBezTo>
                    <a:pt x="1717" y="597"/>
                    <a:pt x="1694" y="598"/>
                    <a:pt x="1673" y="600"/>
                  </a:cubicBezTo>
                  <a:cubicBezTo>
                    <a:pt x="1650" y="602"/>
                    <a:pt x="1627" y="605"/>
                    <a:pt x="1605" y="609"/>
                  </a:cubicBezTo>
                  <a:lnTo>
                    <a:pt x="1597" y="611"/>
                  </a:lnTo>
                  <a:lnTo>
                    <a:pt x="1574" y="4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02000" y="1584000"/>
            <a:ext cx="1296000" cy="1296000"/>
            <a:chOff x="720000" y="1584000"/>
            <a:chExt cx="1296000" cy="1296000"/>
          </a:xfrm>
        </p:grpSpPr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720000" y="1584000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Group 15"/>
            <p:cNvGrpSpPr>
              <a:grpSpLocks noChangeAspect="1"/>
            </p:cNvGrpSpPr>
            <p:nvPr/>
          </p:nvGrpSpPr>
          <p:grpSpPr bwMode="auto">
            <a:xfrm>
              <a:off x="900000" y="1764000"/>
              <a:ext cx="936000" cy="936000"/>
              <a:chOff x="5587" y="1706"/>
              <a:chExt cx="671" cy="695"/>
            </a:xfrm>
            <a:solidFill>
              <a:srgbClr val="3FACE2"/>
            </a:solidFill>
          </p:grpSpPr>
          <p:sp>
            <p:nvSpPr>
              <p:cNvPr id="28" name="Freeform 16"/>
              <p:cNvSpPr>
                <a:spLocks noEditPoints="1"/>
              </p:cNvSpPr>
              <p:nvPr/>
            </p:nvSpPr>
            <p:spPr bwMode="auto">
              <a:xfrm>
                <a:off x="5745" y="1706"/>
                <a:ext cx="407" cy="419"/>
              </a:xfrm>
              <a:custGeom>
                <a:avLst/>
                <a:gdLst>
                  <a:gd name="T0" fmla="*/ 121 w 179"/>
                  <a:gd name="T1" fmla="*/ 166 h 178"/>
                  <a:gd name="T2" fmla="*/ 105 w 179"/>
                  <a:gd name="T3" fmla="*/ 177 h 178"/>
                  <a:gd name="T4" fmla="*/ 91 w 179"/>
                  <a:gd name="T5" fmla="*/ 178 h 178"/>
                  <a:gd name="T6" fmla="*/ 90 w 179"/>
                  <a:gd name="T7" fmla="*/ 178 h 178"/>
                  <a:gd name="T8" fmla="*/ 28 w 179"/>
                  <a:gd name="T9" fmla="*/ 153 h 178"/>
                  <a:gd name="T10" fmla="*/ 1 w 179"/>
                  <a:gd name="T11" fmla="*/ 91 h 178"/>
                  <a:gd name="T12" fmla="*/ 25 w 179"/>
                  <a:gd name="T13" fmla="*/ 27 h 178"/>
                  <a:gd name="T14" fmla="*/ 88 w 179"/>
                  <a:gd name="T15" fmla="*/ 0 h 178"/>
                  <a:gd name="T16" fmla="*/ 91 w 179"/>
                  <a:gd name="T17" fmla="*/ 0 h 178"/>
                  <a:gd name="T18" fmla="*/ 179 w 179"/>
                  <a:gd name="T19" fmla="*/ 87 h 178"/>
                  <a:gd name="T20" fmla="*/ 179 w 179"/>
                  <a:gd name="T21" fmla="*/ 87 h 178"/>
                  <a:gd name="T22" fmla="*/ 175 w 179"/>
                  <a:gd name="T23" fmla="*/ 116 h 178"/>
                  <a:gd name="T24" fmla="*/ 164 w 179"/>
                  <a:gd name="T25" fmla="*/ 112 h 178"/>
                  <a:gd name="T26" fmla="*/ 167 w 179"/>
                  <a:gd name="T27" fmla="*/ 87 h 178"/>
                  <a:gd name="T28" fmla="*/ 167 w 179"/>
                  <a:gd name="T29" fmla="*/ 87 h 178"/>
                  <a:gd name="T30" fmla="*/ 132 w 179"/>
                  <a:gd name="T31" fmla="*/ 52 h 178"/>
                  <a:gd name="T32" fmla="*/ 131 w 179"/>
                  <a:gd name="T33" fmla="*/ 129 h 178"/>
                  <a:gd name="T34" fmla="*/ 165 w 179"/>
                  <a:gd name="T35" fmla="*/ 142 h 178"/>
                  <a:gd name="T36" fmla="*/ 128 w 179"/>
                  <a:gd name="T37" fmla="*/ 140 h 178"/>
                  <a:gd name="T38" fmla="*/ 116 w 179"/>
                  <a:gd name="T39" fmla="*/ 162 h 178"/>
                  <a:gd name="T40" fmla="*/ 62 w 179"/>
                  <a:gd name="T41" fmla="*/ 162 h 178"/>
                  <a:gd name="T42" fmla="*/ 52 w 179"/>
                  <a:gd name="T43" fmla="*/ 140 h 178"/>
                  <a:gd name="T44" fmla="*/ 36 w 179"/>
                  <a:gd name="T45" fmla="*/ 145 h 178"/>
                  <a:gd name="T46" fmla="*/ 26 w 179"/>
                  <a:gd name="T47" fmla="*/ 133 h 178"/>
                  <a:gd name="T48" fmla="*/ 44 w 179"/>
                  <a:gd name="T49" fmla="*/ 89 h 178"/>
                  <a:gd name="T50" fmla="*/ 24 w 179"/>
                  <a:gd name="T51" fmla="*/ 48 h 178"/>
                  <a:gd name="T52" fmla="*/ 12 w 179"/>
                  <a:gd name="T53" fmla="*/ 91 h 178"/>
                  <a:gd name="T54" fmla="*/ 34 w 179"/>
                  <a:gd name="T55" fmla="*/ 36 h 178"/>
                  <a:gd name="T56" fmla="*/ 51 w 179"/>
                  <a:gd name="T57" fmla="*/ 40 h 178"/>
                  <a:gd name="T58" fmla="*/ 62 w 179"/>
                  <a:gd name="T59" fmla="*/ 17 h 178"/>
                  <a:gd name="T60" fmla="*/ 143 w 179"/>
                  <a:gd name="T61" fmla="*/ 33 h 178"/>
                  <a:gd name="T62" fmla="*/ 123 w 179"/>
                  <a:gd name="T63" fmla="*/ 28 h 178"/>
                  <a:gd name="T64" fmla="*/ 147 w 179"/>
                  <a:gd name="T65" fmla="*/ 37 h 178"/>
                  <a:gd name="T66" fmla="*/ 60 w 179"/>
                  <a:gd name="T67" fmla="*/ 127 h 178"/>
                  <a:gd name="T68" fmla="*/ 119 w 179"/>
                  <a:gd name="T69" fmla="*/ 127 h 178"/>
                  <a:gd name="T70" fmla="*/ 120 w 179"/>
                  <a:gd name="T71" fmla="*/ 53 h 178"/>
                  <a:gd name="T72" fmla="*/ 59 w 179"/>
                  <a:gd name="T73" fmla="*/ 53 h 178"/>
                  <a:gd name="T74" fmla="*/ 60 w 179"/>
                  <a:gd name="T75" fmla="*/ 127 h 178"/>
                  <a:gd name="T76" fmla="*/ 64 w 179"/>
                  <a:gd name="T77" fmla="*/ 139 h 178"/>
                  <a:gd name="T78" fmla="*/ 90 w 179"/>
                  <a:gd name="T79" fmla="*/ 167 h 178"/>
                  <a:gd name="T80" fmla="*/ 116 w 179"/>
                  <a:gd name="T81" fmla="*/ 139 h 178"/>
                  <a:gd name="T82" fmla="*/ 90 w 179"/>
                  <a:gd name="T83" fmla="*/ 43 h 178"/>
                  <a:gd name="T84" fmla="*/ 113 w 179"/>
                  <a:gd name="T85" fmla="*/ 33 h 178"/>
                  <a:gd name="T86" fmla="*/ 66 w 179"/>
                  <a:gd name="T87" fmla="*/ 33 h 178"/>
                  <a:gd name="T88" fmla="*/ 90 w 179"/>
                  <a:gd name="T89" fmla="*/ 4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9" h="178">
                    <a:moveTo>
                      <a:pt x="116" y="162"/>
                    </a:moveTo>
                    <a:cubicBezTo>
                      <a:pt x="118" y="163"/>
                      <a:pt x="120" y="164"/>
                      <a:pt x="121" y="166"/>
                    </a:cubicBezTo>
                    <a:cubicBezTo>
                      <a:pt x="122" y="170"/>
                      <a:pt x="120" y="173"/>
                      <a:pt x="117" y="174"/>
                    </a:cubicBezTo>
                    <a:cubicBezTo>
                      <a:pt x="113" y="175"/>
                      <a:pt x="109" y="176"/>
                      <a:pt x="105" y="177"/>
                    </a:cubicBezTo>
                    <a:cubicBezTo>
                      <a:pt x="100" y="178"/>
                      <a:pt x="96" y="178"/>
                      <a:pt x="92" y="178"/>
                    </a:cubicBezTo>
                    <a:cubicBezTo>
                      <a:pt x="91" y="178"/>
                      <a:pt x="91" y="178"/>
                      <a:pt x="91" y="178"/>
                    </a:cubicBezTo>
                    <a:cubicBezTo>
                      <a:pt x="91" y="178"/>
                      <a:pt x="91" y="178"/>
                      <a:pt x="91" y="178"/>
                    </a:cubicBezTo>
                    <a:cubicBezTo>
                      <a:pt x="90" y="178"/>
                      <a:pt x="90" y="178"/>
                      <a:pt x="90" y="178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65" y="178"/>
                      <a:pt x="44" y="169"/>
                      <a:pt x="28" y="153"/>
                    </a:cubicBezTo>
                    <a:cubicBezTo>
                      <a:pt x="12" y="138"/>
                      <a:pt x="1" y="116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0" y="66"/>
                      <a:pt x="10" y="44"/>
                      <a:pt x="25" y="27"/>
                    </a:cubicBezTo>
                    <a:cubicBezTo>
                      <a:pt x="41" y="11"/>
                      <a:pt x="63" y="1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114" y="0"/>
                      <a:pt x="136" y="10"/>
                      <a:pt x="151" y="25"/>
                    </a:cubicBezTo>
                    <a:cubicBezTo>
                      <a:pt x="168" y="41"/>
                      <a:pt x="178" y="63"/>
                      <a:pt x="179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92"/>
                      <a:pt x="179" y="97"/>
                      <a:pt x="178" y="102"/>
                    </a:cubicBezTo>
                    <a:cubicBezTo>
                      <a:pt x="177" y="107"/>
                      <a:pt x="176" y="111"/>
                      <a:pt x="175" y="116"/>
                    </a:cubicBezTo>
                    <a:cubicBezTo>
                      <a:pt x="174" y="119"/>
                      <a:pt x="170" y="121"/>
                      <a:pt x="167" y="120"/>
                    </a:cubicBezTo>
                    <a:cubicBezTo>
                      <a:pt x="164" y="119"/>
                      <a:pt x="163" y="116"/>
                      <a:pt x="164" y="112"/>
                    </a:cubicBezTo>
                    <a:cubicBezTo>
                      <a:pt x="165" y="108"/>
                      <a:pt x="166" y="104"/>
                      <a:pt x="166" y="100"/>
                    </a:cubicBezTo>
                    <a:cubicBezTo>
                      <a:pt x="167" y="96"/>
                      <a:pt x="167" y="92"/>
                      <a:pt x="167" y="87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67" y="73"/>
                      <a:pt x="162" y="59"/>
                      <a:pt x="155" y="48"/>
                    </a:cubicBezTo>
                    <a:cubicBezTo>
                      <a:pt x="148" y="49"/>
                      <a:pt x="140" y="51"/>
                      <a:pt x="132" y="52"/>
                    </a:cubicBezTo>
                    <a:cubicBezTo>
                      <a:pt x="134" y="63"/>
                      <a:pt x="136" y="76"/>
                      <a:pt x="136" y="89"/>
                    </a:cubicBezTo>
                    <a:cubicBezTo>
                      <a:pt x="136" y="103"/>
                      <a:pt x="134" y="117"/>
                      <a:pt x="131" y="129"/>
                    </a:cubicBezTo>
                    <a:cubicBezTo>
                      <a:pt x="142" y="130"/>
                      <a:pt x="152" y="132"/>
                      <a:pt x="161" y="135"/>
                    </a:cubicBezTo>
                    <a:cubicBezTo>
                      <a:pt x="164" y="135"/>
                      <a:pt x="166" y="139"/>
                      <a:pt x="165" y="142"/>
                    </a:cubicBezTo>
                    <a:cubicBezTo>
                      <a:pt x="164" y="145"/>
                      <a:pt x="161" y="147"/>
                      <a:pt x="158" y="146"/>
                    </a:cubicBezTo>
                    <a:cubicBezTo>
                      <a:pt x="149" y="143"/>
                      <a:pt x="139" y="141"/>
                      <a:pt x="128" y="140"/>
                    </a:cubicBezTo>
                    <a:cubicBezTo>
                      <a:pt x="126" y="144"/>
                      <a:pt x="125" y="147"/>
                      <a:pt x="123" y="151"/>
                    </a:cubicBezTo>
                    <a:cubicBezTo>
                      <a:pt x="121" y="155"/>
                      <a:pt x="119" y="159"/>
                      <a:pt x="116" y="162"/>
                    </a:cubicBezTo>
                    <a:close/>
                    <a:moveTo>
                      <a:pt x="36" y="145"/>
                    </a:moveTo>
                    <a:cubicBezTo>
                      <a:pt x="44" y="152"/>
                      <a:pt x="53" y="158"/>
                      <a:pt x="62" y="162"/>
                    </a:cubicBezTo>
                    <a:cubicBezTo>
                      <a:pt x="60" y="158"/>
                      <a:pt x="58" y="155"/>
                      <a:pt x="56" y="151"/>
                    </a:cubicBezTo>
                    <a:cubicBezTo>
                      <a:pt x="54" y="147"/>
                      <a:pt x="53" y="144"/>
                      <a:pt x="52" y="140"/>
                    </a:cubicBezTo>
                    <a:cubicBezTo>
                      <a:pt x="45" y="141"/>
                      <a:pt x="40" y="142"/>
                      <a:pt x="34" y="143"/>
                    </a:cubicBezTo>
                    <a:cubicBezTo>
                      <a:pt x="35" y="144"/>
                      <a:pt x="35" y="144"/>
                      <a:pt x="36" y="145"/>
                    </a:cubicBezTo>
                    <a:close/>
                    <a:moveTo>
                      <a:pt x="12" y="91"/>
                    </a:moveTo>
                    <a:cubicBezTo>
                      <a:pt x="13" y="106"/>
                      <a:pt x="18" y="121"/>
                      <a:pt x="26" y="133"/>
                    </a:cubicBezTo>
                    <a:cubicBezTo>
                      <a:pt x="33" y="131"/>
                      <a:pt x="40" y="130"/>
                      <a:pt x="48" y="129"/>
                    </a:cubicBezTo>
                    <a:cubicBezTo>
                      <a:pt x="45" y="117"/>
                      <a:pt x="44" y="103"/>
                      <a:pt x="44" y="89"/>
                    </a:cubicBezTo>
                    <a:cubicBezTo>
                      <a:pt x="44" y="76"/>
                      <a:pt x="45" y="63"/>
                      <a:pt x="48" y="52"/>
                    </a:cubicBezTo>
                    <a:cubicBezTo>
                      <a:pt x="39" y="51"/>
                      <a:pt x="32" y="49"/>
                      <a:pt x="24" y="48"/>
                    </a:cubicBezTo>
                    <a:cubicBezTo>
                      <a:pt x="16" y="60"/>
                      <a:pt x="12" y="75"/>
                      <a:pt x="12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1"/>
                      <a:pt x="12" y="91"/>
                      <a:pt x="12" y="91"/>
                    </a:cubicBezTo>
                    <a:close/>
                    <a:moveTo>
                      <a:pt x="34" y="36"/>
                    </a:moveTo>
                    <a:cubicBezTo>
                      <a:pt x="33" y="36"/>
                      <a:pt x="33" y="37"/>
                      <a:pt x="32" y="37"/>
                    </a:cubicBezTo>
                    <a:cubicBezTo>
                      <a:pt x="38" y="39"/>
                      <a:pt x="44" y="40"/>
                      <a:pt x="51" y="40"/>
                    </a:cubicBezTo>
                    <a:cubicBezTo>
                      <a:pt x="52" y="36"/>
                      <a:pt x="54" y="32"/>
                      <a:pt x="56" y="28"/>
                    </a:cubicBezTo>
                    <a:cubicBezTo>
                      <a:pt x="58" y="24"/>
                      <a:pt x="60" y="20"/>
                      <a:pt x="62" y="17"/>
                    </a:cubicBezTo>
                    <a:cubicBezTo>
                      <a:pt x="51" y="21"/>
                      <a:pt x="42" y="27"/>
                      <a:pt x="34" y="36"/>
                    </a:cubicBezTo>
                    <a:close/>
                    <a:moveTo>
                      <a:pt x="143" y="33"/>
                    </a:moveTo>
                    <a:cubicBezTo>
                      <a:pt x="136" y="26"/>
                      <a:pt x="127" y="20"/>
                      <a:pt x="117" y="17"/>
                    </a:cubicBezTo>
                    <a:cubicBezTo>
                      <a:pt x="119" y="20"/>
                      <a:pt x="121" y="24"/>
                      <a:pt x="123" y="28"/>
                    </a:cubicBezTo>
                    <a:cubicBezTo>
                      <a:pt x="125" y="32"/>
                      <a:pt x="127" y="36"/>
                      <a:pt x="129" y="40"/>
                    </a:cubicBezTo>
                    <a:cubicBezTo>
                      <a:pt x="135" y="40"/>
                      <a:pt x="141" y="39"/>
                      <a:pt x="147" y="37"/>
                    </a:cubicBezTo>
                    <a:cubicBezTo>
                      <a:pt x="146" y="36"/>
                      <a:pt x="145" y="35"/>
                      <a:pt x="143" y="33"/>
                    </a:cubicBezTo>
                    <a:close/>
                    <a:moveTo>
                      <a:pt x="60" y="127"/>
                    </a:moveTo>
                    <a:cubicBezTo>
                      <a:pt x="69" y="126"/>
                      <a:pt x="79" y="126"/>
                      <a:pt x="90" y="126"/>
                    </a:cubicBezTo>
                    <a:cubicBezTo>
                      <a:pt x="100" y="126"/>
                      <a:pt x="110" y="126"/>
                      <a:pt x="119" y="127"/>
                    </a:cubicBezTo>
                    <a:cubicBezTo>
                      <a:pt x="122" y="116"/>
                      <a:pt x="124" y="103"/>
                      <a:pt x="124" y="89"/>
                    </a:cubicBezTo>
                    <a:cubicBezTo>
                      <a:pt x="124" y="76"/>
                      <a:pt x="123" y="64"/>
                      <a:pt x="120" y="53"/>
                    </a:cubicBezTo>
                    <a:cubicBezTo>
                      <a:pt x="110" y="54"/>
                      <a:pt x="100" y="55"/>
                      <a:pt x="90" y="55"/>
                    </a:cubicBezTo>
                    <a:cubicBezTo>
                      <a:pt x="79" y="55"/>
                      <a:pt x="69" y="54"/>
                      <a:pt x="59" y="53"/>
                    </a:cubicBezTo>
                    <a:cubicBezTo>
                      <a:pt x="57" y="64"/>
                      <a:pt x="55" y="76"/>
                      <a:pt x="55" y="89"/>
                    </a:cubicBezTo>
                    <a:cubicBezTo>
                      <a:pt x="55" y="103"/>
                      <a:pt x="57" y="116"/>
                      <a:pt x="60" y="127"/>
                    </a:cubicBezTo>
                    <a:close/>
                    <a:moveTo>
                      <a:pt x="90" y="138"/>
                    </a:moveTo>
                    <a:cubicBezTo>
                      <a:pt x="81" y="138"/>
                      <a:pt x="72" y="138"/>
                      <a:pt x="64" y="139"/>
                    </a:cubicBezTo>
                    <a:cubicBezTo>
                      <a:pt x="64" y="141"/>
                      <a:pt x="65" y="143"/>
                      <a:pt x="66" y="145"/>
                    </a:cubicBezTo>
                    <a:cubicBezTo>
                      <a:pt x="73" y="158"/>
                      <a:pt x="81" y="167"/>
                      <a:pt x="90" y="167"/>
                    </a:cubicBezTo>
                    <a:cubicBezTo>
                      <a:pt x="98" y="167"/>
                      <a:pt x="107" y="158"/>
                      <a:pt x="113" y="145"/>
                    </a:cubicBezTo>
                    <a:cubicBezTo>
                      <a:pt x="114" y="143"/>
                      <a:pt x="115" y="141"/>
                      <a:pt x="116" y="139"/>
                    </a:cubicBezTo>
                    <a:cubicBezTo>
                      <a:pt x="107" y="138"/>
                      <a:pt x="99" y="138"/>
                      <a:pt x="90" y="138"/>
                    </a:cubicBezTo>
                    <a:close/>
                    <a:moveTo>
                      <a:pt x="90" y="43"/>
                    </a:moveTo>
                    <a:cubicBezTo>
                      <a:pt x="99" y="43"/>
                      <a:pt x="108" y="43"/>
                      <a:pt x="117" y="42"/>
                    </a:cubicBezTo>
                    <a:cubicBezTo>
                      <a:pt x="116" y="39"/>
                      <a:pt x="114" y="36"/>
                      <a:pt x="113" y="33"/>
                    </a:cubicBezTo>
                    <a:cubicBezTo>
                      <a:pt x="107" y="20"/>
                      <a:pt x="98" y="12"/>
                      <a:pt x="90" y="12"/>
                    </a:cubicBezTo>
                    <a:cubicBezTo>
                      <a:pt x="81" y="12"/>
                      <a:pt x="73" y="20"/>
                      <a:pt x="66" y="33"/>
                    </a:cubicBezTo>
                    <a:cubicBezTo>
                      <a:pt x="65" y="36"/>
                      <a:pt x="64" y="39"/>
                      <a:pt x="63" y="42"/>
                    </a:cubicBezTo>
                    <a:cubicBezTo>
                      <a:pt x="71" y="43"/>
                      <a:pt x="80" y="43"/>
                      <a:pt x="9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5966" y="235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Rectangle 18"/>
              <p:cNvSpPr>
                <a:spLocks noChangeArrowheads="1"/>
              </p:cNvSpPr>
              <p:nvPr/>
            </p:nvSpPr>
            <p:spPr bwMode="auto">
              <a:xfrm>
                <a:off x="5968" y="2351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5587" y="2104"/>
                <a:ext cx="671" cy="297"/>
              </a:xfrm>
              <a:custGeom>
                <a:avLst/>
                <a:gdLst>
                  <a:gd name="T0" fmla="*/ 171 w 296"/>
                  <a:gd name="T1" fmla="*/ 21 h 126"/>
                  <a:gd name="T2" fmla="*/ 132 w 296"/>
                  <a:gd name="T3" fmla="*/ 21 h 126"/>
                  <a:gd name="T4" fmla="*/ 112 w 296"/>
                  <a:gd name="T5" fmla="*/ 19 h 126"/>
                  <a:gd name="T6" fmla="*/ 98 w 296"/>
                  <a:gd name="T7" fmla="*/ 17 h 126"/>
                  <a:gd name="T8" fmla="*/ 98 w 296"/>
                  <a:gd name="T9" fmla="*/ 17 h 126"/>
                  <a:gd name="T10" fmla="*/ 69 w 296"/>
                  <a:gd name="T11" fmla="*/ 15 h 126"/>
                  <a:gd name="T12" fmla="*/ 45 w 296"/>
                  <a:gd name="T13" fmla="*/ 24 h 126"/>
                  <a:gd name="T14" fmla="*/ 0 w 296"/>
                  <a:gd name="T15" fmla="*/ 65 h 126"/>
                  <a:gd name="T16" fmla="*/ 8 w 296"/>
                  <a:gd name="T17" fmla="*/ 74 h 126"/>
                  <a:gd name="T18" fmla="*/ 51 w 296"/>
                  <a:gd name="T19" fmla="*/ 34 h 126"/>
                  <a:gd name="T20" fmla="*/ 52 w 296"/>
                  <a:gd name="T21" fmla="*/ 34 h 126"/>
                  <a:gd name="T22" fmla="*/ 80 w 296"/>
                  <a:gd name="T23" fmla="*/ 26 h 126"/>
                  <a:gd name="T24" fmla="*/ 94 w 296"/>
                  <a:gd name="T25" fmla="*/ 28 h 126"/>
                  <a:gd name="T26" fmla="*/ 132 w 296"/>
                  <a:gd name="T27" fmla="*/ 33 h 126"/>
                  <a:gd name="T28" fmla="*/ 171 w 296"/>
                  <a:gd name="T29" fmla="*/ 33 h 126"/>
                  <a:gd name="T30" fmla="*/ 182 w 296"/>
                  <a:gd name="T31" fmla="*/ 36 h 126"/>
                  <a:gd name="T32" fmla="*/ 186 w 296"/>
                  <a:gd name="T33" fmla="*/ 45 h 126"/>
                  <a:gd name="T34" fmla="*/ 182 w 296"/>
                  <a:gd name="T35" fmla="*/ 54 h 126"/>
                  <a:gd name="T36" fmla="*/ 171 w 296"/>
                  <a:gd name="T37" fmla="*/ 58 h 126"/>
                  <a:gd name="T38" fmla="*/ 119 w 296"/>
                  <a:gd name="T39" fmla="*/ 58 h 126"/>
                  <a:gd name="T40" fmla="*/ 119 w 296"/>
                  <a:gd name="T41" fmla="*/ 70 h 126"/>
                  <a:gd name="T42" fmla="*/ 171 w 296"/>
                  <a:gd name="T43" fmla="*/ 70 h 126"/>
                  <a:gd name="T44" fmla="*/ 190 w 296"/>
                  <a:gd name="T45" fmla="*/ 62 h 126"/>
                  <a:gd name="T46" fmla="*/ 198 w 296"/>
                  <a:gd name="T47" fmla="*/ 45 h 126"/>
                  <a:gd name="T48" fmla="*/ 190 w 296"/>
                  <a:gd name="T49" fmla="*/ 28 h 126"/>
                  <a:gd name="T50" fmla="*/ 171 w 296"/>
                  <a:gd name="T51" fmla="*/ 21 h 126"/>
                  <a:gd name="T52" fmla="*/ 292 w 296"/>
                  <a:gd name="T53" fmla="*/ 12 h 126"/>
                  <a:gd name="T54" fmla="*/ 278 w 296"/>
                  <a:gd name="T55" fmla="*/ 1 h 126"/>
                  <a:gd name="T56" fmla="*/ 258 w 296"/>
                  <a:gd name="T57" fmla="*/ 4 h 126"/>
                  <a:gd name="T58" fmla="*/ 210 w 296"/>
                  <a:gd name="T59" fmla="*/ 29 h 126"/>
                  <a:gd name="T60" fmla="*/ 212 w 296"/>
                  <a:gd name="T61" fmla="*/ 35 h 126"/>
                  <a:gd name="T62" fmla="*/ 213 w 296"/>
                  <a:gd name="T63" fmla="*/ 41 h 126"/>
                  <a:gd name="T64" fmla="*/ 263 w 296"/>
                  <a:gd name="T65" fmla="*/ 14 h 126"/>
                  <a:gd name="T66" fmla="*/ 274 w 296"/>
                  <a:gd name="T67" fmla="*/ 12 h 126"/>
                  <a:gd name="T68" fmla="*/ 282 w 296"/>
                  <a:gd name="T69" fmla="*/ 18 h 126"/>
                  <a:gd name="T70" fmla="*/ 282 w 296"/>
                  <a:gd name="T71" fmla="*/ 28 h 126"/>
                  <a:gd name="T72" fmla="*/ 275 w 296"/>
                  <a:gd name="T73" fmla="*/ 36 h 126"/>
                  <a:gd name="T74" fmla="*/ 167 w 296"/>
                  <a:gd name="T75" fmla="*/ 93 h 126"/>
                  <a:gd name="T76" fmla="*/ 65 w 296"/>
                  <a:gd name="T77" fmla="*/ 96 h 126"/>
                  <a:gd name="T78" fmla="*/ 65 w 296"/>
                  <a:gd name="T79" fmla="*/ 96 h 126"/>
                  <a:gd name="T80" fmla="*/ 55 w 296"/>
                  <a:gd name="T81" fmla="*/ 101 h 126"/>
                  <a:gd name="T82" fmla="*/ 35 w 296"/>
                  <a:gd name="T83" fmla="*/ 118 h 126"/>
                  <a:gd name="T84" fmla="*/ 44 w 296"/>
                  <a:gd name="T85" fmla="*/ 126 h 126"/>
                  <a:gd name="T86" fmla="*/ 55 w 296"/>
                  <a:gd name="T87" fmla="*/ 115 h 126"/>
                  <a:gd name="T88" fmla="*/ 67 w 296"/>
                  <a:gd name="T89" fmla="*/ 108 h 126"/>
                  <a:gd name="T90" fmla="*/ 67 w 296"/>
                  <a:gd name="T91" fmla="*/ 108 h 126"/>
                  <a:gd name="T92" fmla="*/ 166 w 296"/>
                  <a:gd name="T93" fmla="*/ 105 h 126"/>
                  <a:gd name="T94" fmla="*/ 168 w 296"/>
                  <a:gd name="T95" fmla="*/ 105 h 126"/>
                  <a:gd name="T96" fmla="*/ 172 w 296"/>
                  <a:gd name="T97" fmla="*/ 104 h 126"/>
                  <a:gd name="T98" fmla="*/ 174 w 296"/>
                  <a:gd name="T99" fmla="*/ 103 h 126"/>
                  <a:gd name="T100" fmla="*/ 280 w 296"/>
                  <a:gd name="T101" fmla="*/ 46 h 126"/>
                  <a:gd name="T102" fmla="*/ 293 w 296"/>
                  <a:gd name="T103" fmla="*/ 31 h 126"/>
                  <a:gd name="T104" fmla="*/ 292 w 296"/>
                  <a:gd name="T105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6" h="126">
                    <a:moveTo>
                      <a:pt x="171" y="21"/>
                    </a:moveTo>
                    <a:cubicBezTo>
                      <a:pt x="132" y="21"/>
                      <a:pt x="132" y="21"/>
                      <a:pt x="132" y="21"/>
                    </a:cubicBezTo>
                    <a:cubicBezTo>
                      <a:pt x="128" y="21"/>
                      <a:pt x="120" y="20"/>
                      <a:pt x="112" y="19"/>
                    </a:cubicBezTo>
                    <a:cubicBezTo>
                      <a:pt x="107" y="19"/>
                      <a:pt x="101" y="18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7" y="17"/>
                      <a:pt x="85" y="13"/>
                      <a:pt x="69" y="15"/>
                    </a:cubicBezTo>
                    <a:cubicBezTo>
                      <a:pt x="61" y="16"/>
                      <a:pt x="53" y="19"/>
                      <a:pt x="45" y="2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61" y="28"/>
                      <a:pt x="72" y="26"/>
                      <a:pt x="80" y="26"/>
                    </a:cubicBezTo>
                    <a:cubicBezTo>
                      <a:pt x="88" y="27"/>
                      <a:pt x="94" y="28"/>
                      <a:pt x="94" y="28"/>
                    </a:cubicBezTo>
                    <a:cubicBezTo>
                      <a:pt x="107" y="32"/>
                      <a:pt x="130" y="33"/>
                      <a:pt x="132" y="33"/>
                    </a:cubicBezTo>
                    <a:cubicBezTo>
                      <a:pt x="171" y="33"/>
                      <a:pt x="171" y="33"/>
                      <a:pt x="171" y="33"/>
                    </a:cubicBezTo>
                    <a:cubicBezTo>
                      <a:pt x="175" y="33"/>
                      <a:pt x="179" y="34"/>
                      <a:pt x="182" y="36"/>
                    </a:cubicBezTo>
                    <a:cubicBezTo>
                      <a:pt x="184" y="39"/>
                      <a:pt x="186" y="42"/>
                      <a:pt x="186" y="45"/>
                    </a:cubicBezTo>
                    <a:cubicBezTo>
                      <a:pt x="186" y="49"/>
                      <a:pt x="184" y="52"/>
                      <a:pt x="182" y="54"/>
                    </a:cubicBezTo>
                    <a:cubicBezTo>
                      <a:pt x="179" y="56"/>
                      <a:pt x="175" y="58"/>
                      <a:pt x="171" y="58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19" y="70"/>
                      <a:pt x="119" y="70"/>
                      <a:pt x="119" y="70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78" y="70"/>
                      <a:pt x="185" y="67"/>
                      <a:pt x="190" y="62"/>
                    </a:cubicBezTo>
                    <a:cubicBezTo>
                      <a:pt x="195" y="58"/>
                      <a:pt x="198" y="52"/>
                      <a:pt x="198" y="45"/>
                    </a:cubicBezTo>
                    <a:cubicBezTo>
                      <a:pt x="198" y="38"/>
                      <a:pt x="195" y="32"/>
                      <a:pt x="190" y="28"/>
                    </a:cubicBezTo>
                    <a:cubicBezTo>
                      <a:pt x="185" y="24"/>
                      <a:pt x="178" y="21"/>
                      <a:pt x="171" y="21"/>
                    </a:cubicBezTo>
                    <a:close/>
                    <a:moveTo>
                      <a:pt x="292" y="12"/>
                    </a:moveTo>
                    <a:cubicBezTo>
                      <a:pt x="289" y="6"/>
                      <a:pt x="284" y="3"/>
                      <a:pt x="278" y="1"/>
                    </a:cubicBezTo>
                    <a:cubicBezTo>
                      <a:pt x="271" y="0"/>
                      <a:pt x="264" y="0"/>
                      <a:pt x="258" y="4"/>
                    </a:cubicBezTo>
                    <a:cubicBezTo>
                      <a:pt x="210" y="29"/>
                      <a:pt x="210" y="29"/>
                      <a:pt x="210" y="29"/>
                    </a:cubicBezTo>
                    <a:cubicBezTo>
                      <a:pt x="211" y="31"/>
                      <a:pt x="211" y="33"/>
                      <a:pt x="212" y="35"/>
                    </a:cubicBezTo>
                    <a:cubicBezTo>
                      <a:pt x="212" y="37"/>
                      <a:pt x="213" y="39"/>
                      <a:pt x="213" y="41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7" y="13"/>
                      <a:pt x="271" y="12"/>
                      <a:pt x="274" y="12"/>
                    </a:cubicBezTo>
                    <a:cubicBezTo>
                      <a:pt x="277" y="13"/>
                      <a:pt x="280" y="15"/>
                      <a:pt x="282" y="18"/>
                    </a:cubicBezTo>
                    <a:cubicBezTo>
                      <a:pt x="283" y="21"/>
                      <a:pt x="283" y="24"/>
                      <a:pt x="282" y="28"/>
                    </a:cubicBezTo>
                    <a:cubicBezTo>
                      <a:pt x="281" y="31"/>
                      <a:pt x="278" y="34"/>
                      <a:pt x="275" y="36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33" y="94"/>
                      <a:pt x="99" y="95"/>
                      <a:pt x="65" y="96"/>
                    </a:cubicBezTo>
                    <a:cubicBezTo>
                      <a:pt x="65" y="96"/>
                      <a:pt x="65" y="96"/>
                      <a:pt x="65" y="96"/>
                    </a:cubicBezTo>
                    <a:cubicBezTo>
                      <a:pt x="64" y="96"/>
                      <a:pt x="60" y="98"/>
                      <a:pt x="55" y="101"/>
                    </a:cubicBezTo>
                    <a:cubicBezTo>
                      <a:pt x="49" y="104"/>
                      <a:pt x="42" y="109"/>
                      <a:pt x="35" y="118"/>
                    </a:cubicBezTo>
                    <a:cubicBezTo>
                      <a:pt x="44" y="126"/>
                      <a:pt x="44" y="126"/>
                      <a:pt x="44" y="126"/>
                    </a:cubicBezTo>
                    <a:cubicBezTo>
                      <a:pt x="48" y="121"/>
                      <a:pt x="51" y="118"/>
                      <a:pt x="55" y="115"/>
                    </a:cubicBezTo>
                    <a:cubicBezTo>
                      <a:pt x="61" y="111"/>
                      <a:pt x="65" y="109"/>
                      <a:pt x="67" y="108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70" y="105"/>
                      <a:pt x="171" y="105"/>
                      <a:pt x="172" y="104"/>
                    </a:cubicBezTo>
                    <a:cubicBezTo>
                      <a:pt x="173" y="104"/>
                      <a:pt x="173" y="103"/>
                      <a:pt x="174" y="103"/>
                    </a:cubicBezTo>
                    <a:cubicBezTo>
                      <a:pt x="280" y="46"/>
                      <a:pt x="280" y="46"/>
                      <a:pt x="280" y="46"/>
                    </a:cubicBezTo>
                    <a:cubicBezTo>
                      <a:pt x="287" y="43"/>
                      <a:pt x="291" y="37"/>
                      <a:pt x="293" y="31"/>
                    </a:cubicBezTo>
                    <a:cubicBezTo>
                      <a:pt x="296" y="25"/>
                      <a:pt x="295" y="18"/>
                      <a:pt x="29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0" y="4032000"/>
            <a:ext cx="1260000" cy="2808000"/>
            <a:chOff x="1368000" y="4032000"/>
            <a:chExt cx="1260000" cy="2808000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368000" y="5111147"/>
              <a:ext cx="1260000" cy="649707"/>
            </a:xfrm>
            <a:custGeom>
              <a:avLst/>
              <a:gdLst>
                <a:gd name="T0" fmla="*/ 0 w 3500"/>
                <a:gd name="T1" fmla="*/ 1200 h 1800"/>
                <a:gd name="T2" fmla="*/ 0 w 3500"/>
                <a:gd name="T3" fmla="*/ 600 h 1800"/>
                <a:gd name="T4" fmla="*/ 3000 w 3500"/>
                <a:gd name="T5" fmla="*/ 600 h 1800"/>
                <a:gd name="T6" fmla="*/ 3000 w 3500"/>
                <a:gd name="T7" fmla="*/ 0 h 1800"/>
                <a:gd name="T8" fmla="*/ 3500 w 3500"/>
                <a:gd name="T9" fmla="*/ 900 h 1800"/>
                <a:gd name="T10" fmla="*/ 3000 w 3500"/>
                <a:gd name="T11" fmla="*/ 1800 h 1800"/>
                <a:gd name="T12" fmla="*/ 3000 w 3500"/>
                <a:gd name="T13" fmla="*/ 700 h 1800"/>
                <a:gd name="T14" fmla="*/ 2950 w 3500"/>
                <a:gd name="T15" fmla="*/ 1200 h 1800"/>
                <a:gd name="T16" fmla="*/ 0 w 3500"/>
                <a:gd name="T17" fmla="*/ 120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0" h="1800">
                  <a:moveTo>
                    <a:pt x="0" y="1200"/>
                  </a:moveTo>
                  <a:lnTo>
                    <a:pt x="0" y="600"/>
                  </a:lnTo>
                  <a:lnTo>
                    <a:pt x="3000" y="600"/>
                  </a:lnTo>
                  <a:lnTo>
                    <a:pt x="3000" y="0"/>
                  </a:lnTo>
                  <a:lnTo>
                    <a:pt x="3500" y="900"/>
                  </a:lnTo>
                  <a:lnTo>
                    <a:pt x="3000" y="1800"/>
                  </a:lnTo>
                  <a:lnTo>
                    <a:pt x="3000" y="700"/>
                  </a:lnTo>
                  <a:lnTo>
                    <a:pt x="2950" y="1200"/>
                  </a:lnTo>
                  <a:lnTo>
                    <a:pt x="0" y="1200"/>
                  </a:lnTo>
                  <a:close/>
                </a:path>
              </a:pathLst>
            </a:custGeom>
            <a:gradFill>
              <a:gsLst>
                <a:gs pos="0">
                  <a:srgbClr val="BDD8E5"/>
                </a:gs>
                <a:gs pos="100000">
                  <a:srgbClr val="1E8FC8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368000" y="5003391"/>
              <a:ext cx="701932" cy="217097"/>
            </a:xfrm>
            <a:prstGeom prst="rect">
              <a:avLst/>
            </a:prstGeom>
            <a:gradFill>
              <a:gsLst>
                <a:gs pos="0">
                  <a:srgbClr val="ADD3BA"/>
                </a:gs>
                <a:gs pos="100000">
                  <a:srgbClr val="009933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087322" y="4482041"/>
              <a:ext cx="109084" cy="738447"/>
            </a:xfrm>
            <a:custGeom>
              <a:avLst/>
              <a:gdLst>
                <a:gd name="T0" fmla="*/ 300 w 300"/>
                <a:gd name="T1" fmla="*/ 1450 h 2050"/>
                <a:gd name="T2" fmla="*/ 300 w 300"/>
                <a:gd name="T3" fmla="*/ 0 h 2050"/>
                <a:gd name="T4" fmla="*/ 0 w 300"/>
                <a:gd name="T5" fmla="*/ 0 h 2050"/>
                <a:gd name="T6" fmla="*/ 0 w 300"/>
                <a:gd name="T7" fmla="*/ 2050 h 2050"/>
                <a:gd name="T8" fmla="*/ 300 w 300"/>
                <a:gd name="T9" fmla="*/ 1450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050">
                  <a:moveTo>
                    <a:pt x="300" y="145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2050"/>
                  </a:lnTo>
                  <a:lnTo>
                    <a:pt x="300" y="1450"/>
                  </a:lnTo>
                  <a:close/>
                </a:path>
              </a:pathLst>
            </a:custGeom>
            <a:gradFill>
              <a:gsLst>
                <a:gs pos="0">
                  <a:srgbClr val="ADD3BA"/>
                </a:gs>
                <a:gs pos="100000">
                  <a:srgbClr val="009933"/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087322" y="4032000"/>
              <a:ext cx="540678" cy="648122"/>
            </a:xfrm>
            <a:custGeom>
              <a:avLst/>
              <a:gdLst>
                <a:gd name="T0" fmla="*/ 0 w 1500"/>
                <a:gd name="T1" fmla="*/ 1200 h 1800"/>
                <a:gd name="T2" fmla="*/ 300 w 1500"/>
                <a:gd name="T3" fmla="*/ 600 h 1800"/>
                <a:gd name="T4" fmla="*/ 1000 w 1500"/>
                <a:gd name="T5" fmla="*/ 600 h 1800"/>
                <a:gd name="T6" fmla="*/ 1000 w 1500"/>
                <a:gd name="T7" fmla="*/ 0 h 1800"/>
                <a:gd name="T8" fmla="*/ 1500 w 1500"/>
                <a:gd name="T9" fmla="*/ 900 h 1800"/>
                <a:gd name="T10" fmla="*/ 1000 w 1500"/>
                <a:gd name="T11" fmla="*/ 1800 h 1800"/>
                <a:gd name="T12" fmla="*/ 1000 w 1500"/>
                <a:gd name="T13" fmla="*/ 700 h 1800"/>
                <a:gd name="T14" fmla="*/ 950 w 1500"/>
                <a:gd name="T15" fmla="*/ 1200 h 1800"/>
                <a:gd name="T16" fmla="*/ 0 w 1500"/>
                <a:gd name="T17" fmla="*/ 120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0" h="1800">
                  <a:moveTo>
                    <a:pt x="0" y="1200"/>
                  </a:moveTo>
                  <a:lnTo>
                    <a:pt x="300" y="600"/>
                  </a:lnTo>
                  <a:lnTo>
                    <a:pt x="1000" y="600"/>
                  </a:lnTo>
                  <a:lnTo>
                    <a:pt x="1000" y="0"/>
                  </a:lnTo>
                  <a:lnTo>
                    <a:pt x="1500" y="900"/>
                  </a:lnTo>
                  <a:lnTo>
                    <a:pt x="1000" y="1800"/>
                  </a:lnTo>
                  <a:lnTo>
                    <a:pt x="1000" y="700"/>
                  </a:lnTo>
                  <a:lnTo>
                    <a:pt x="950" y="1200"/>
                  </a:lnTo>
                  <a:lnTo>
                    <a:pt x="0" y="1200"/>
                  </a:lnTo>
                  <a:close/>
                </a:path>
              </a:pathLst>
            </a:custGeom>
            <a:gradFill>
              <a:gsLst>
                <a:gs pos="0">
                  <a:srgbClr val="ADD3BA"/>
                </a:gs>
                <a:gs pos="100000">
                  <a:srgbClr val="009933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368000" y="5651512"/>
              <a:ext cx="701932" cy="217097"/>
            </a:xfrm>
            <a:prstGeom prst="rect">
              <a:avLst/>
            </a:prstGeom>
            <a:gradFill>
              <a:gsLst>
                <a:gs pos="0">
                  <a:srgbClr val="C7D3BA"/>
                </a:gs>
                <a:gs pos="100000">
                  <a:srgbClr val="669933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2087322" y="5651512"/>
              <a:ext cx="109084" cy="738447"/>
            </a:xfrm>
            <a:custGeom>
              <a:avLst/>
              <a:gdLst>
                <a:gd name="T0" fmla="*/ 300 w 300"/>
                <a:gd name="T1" fmla="*/ 600 h 2050"/>
                <a:gd name="T2" fmla="*/ 300 w 300"/>
                <a:gd name="T3" fmla="*/ 2050 h 2050"/>
                <a:gd name="T4" fmla="*/ 0 w 300"/>
                <a:gd name="T5" fmla="*/ 2050 h 2050"/>
                <a:gd name="T6" fmla="*/ 0 w 300"/>
                <a:gd name="T7" fmla="*/ 0 h 2050"/>
                <a:gd name="T8" fmla="*/ 300 w 300"/>
                <a:gd name="T9" fmla="*/ 600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050">
                  <a:moveTo>
                    <a:pt x="300" y="600"/>
                  </a:moveTo>
                  <a:lnTo>
                    <a:pt x="300" y="2050"/>
                  </a:lnTo>
                  <a:lnTo>
                    <a:pt x="0" y="2050"/>
                  </a:lnTo>
                  <a:lnTo>
                    <a:pt x="0" y="0"/>
                  </a:lnTo>
                  <a:lnTo>
                    <a:pt x="300" y="600"/>
                  </a:lnTo>
                  <a:close/>
                </a:path>
              </a:pathLst>
            </a:custGeom>
            <a:gradFill>
              <a:gsLst>
                <a:gs pos="0">
                  <a:srgbClr val="C7D3BA"/>
                </a:gs>
                <a:gs pos="100000">
                  <a:srgbClr val="66993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2087322" y="6191878"/>
              <a:ext cx="540678" cy="648122"/>
            </a:xfrm>
            <a:custGeom>
              <a:avLst/>
              <a:gdLst>
                <a:gd name="T0" fmla="*/ 300 w 1500"/>
                <a:gd name="T1" fmla="*/ 1200 h 1800"/>
                <a:gd name="T2" fmla="*/ 0 w 1500"/>
                <a:gd name="T3" fmla="*/ 600 h 1800"/>
                <a:gd name="T4" fmla="*/ 1000 w 1500"/>
                <a:gd name="T5" fmla="*/ 600 h 1800"/>
                <a:gd name="T6" fmla="*/ 1000 w 1500"/>
                <a:gd name="T7" fmla="*/ 0 h 1800"/>
                <a:gd name="T8" fmla="*/ 1500 w 1500"/>
                <a:gd name="T9" fmla="*/ 900 h 1800"/>
                <a:gd name="T10" fmla="*/ 1000 w 1500"/>
                <a:gd name="T11" fmla="*/ 1800 h 1800"/>
                <a:gd name="T12" fmla="*/ 1000 w 1500"/>
                <a:gd name="T13" fmla="*/ 700 h 1800"/>
                <a:gd name="T14" fmla="*/ 950 w 1500"/>
                <a:gd name="T15" fmla="*/ 1200 h 1800"/>
                <a:gd name="T16" fmla="*/ 300 w 1500"/>
                <a:gd name="T17" fmla="*/ 120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0" h="1800">
                  <a:moveTo>
                    <a:pt x="300" y="1200"/>
                  </a:moveTo>
                  <a:lnTo>
                    <a:pt x="0" y="600"/>
                  </a:lnTo>
                  <a:lnTo>
                    <a:pt x="1000" y="600"/>
                  </a:lnTo>
                  <a:lnTo>
                    <a:pt x="1000" y="0"/>
                  </a:lnTo>
                  <a:lnTo>
                    <a:pt x="1500" y="900"/>
                  </a:lnTo>
                  <a:lnTo>
                    <a:pt x="1000" y="1800"/>
                  </a:lnTo>
                  <a:lnTo>
                    <a:pt x="1000" y="700"/>
                  </a:lnTo>
                  <a:lnTo>
                    <a:pt x="950" y="1200"/>
                  </a:lnTo>
                  <a:lnTo>
                    <a:pt x="300" y="1200"/>
                  </a:lnTo>
                  <a:close/>
                </a:path>
              </a:pathLst>
            </a:custGeom>
            <a:gradFill>
              <a:gsLst>
                <a:gs pos="0">
                  <a:srgbClr val="C7D3BA"/>
                </a:gs>
                <a:gs pos="100000">
                  <a:srgbClr val="669933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5638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Продуктовая линейка</a:t>
            </a:r>
          </a:p>
        </p:txBody>
      </p:sp>
      <p:sp>
        <p:nvSpPr>
          <p:cNvPr id="45" name="Скругленный прямоугольник 22">
            <a:extLst>
              <a:ext uri="{FF2B5EF4-FFF2-40B4-BE49-F238E27FC236}">
                <a16:creationId xmlns:a16="http://schemas.microsoft.com/office/drawing/2014/main" id="{B39F77A9-A212-42E4-937C-856EAEA4DB63}"/>
              </a:ext>
            </a:extLst>
          </p:cNvPr>
          <p:cNvSpPr/>
          <p:nvPr/>
        </p:nvSpPr>
        <p:spPr>
          <a:xfrm>
            <a:off x="629043" y="1243891"/>
            <a:ext cx="3052448" cy="451650"/>
          </a:xfrm>
          <a:prstGeom prst="rect">
            <a:avLst/>
          </a:prstGeom>
          <a:solidFill>
            <a:srgbClr val="3FACE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45720" rIns="10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6800" indent="-136800">
              <a:spcAft>
                <a:spcPts val="600"/>
              </a:spcAft>
              <a:buClr>
                <a:srgbClr val="FF2750"/>
              </a:buClr>
              <a:buSzPct val="90000"/>
              <a:buFont typeface="Lucida Grande CY"/>
              <a:buChar char="❯"/>
              <a:defRPr/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36800" indent="-136800" algn="ctr">
              <a:spcAft>
                <a:spcPts val="600"/>
              </a:spcAft>
              <a:buClr>
                <a:srgbClr val="FF2750"/>
              </a:buClr>
              <a:buSzPct val="90000"/>
              <a:buFont typeface="Lucida Grande CY"/>
              <a:buChar char="❯"/>
              <a:defRPr/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Имущество не требующее монтажа</a:t>
            </a:r>
          </a:p>
          <a:p>
            <a:pPr>
              <a:spcAft>
                <a:spcPts val="600"/>
              </a:spcAft>
              <a:buClr>
                <a:srgbClr val="FF2750"/>
              </a:buClr>
              <a:buSzPct val="90000"/>
              <a:defRPr/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0E6F17-5806-4BD5-99D4-01B35775F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046" y="920779"/>
            <a:ext cx="1738718" cy="989655"/>
          </a:xfrm>
          <a:prstGeom prst="rect">
            <a:avLst/>
          </a:prstGeom>
          <a:ln>
            <a:solidFill>
              <a:srgbClr val="3FACE2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49F9DE-19C9-4DBE-8955-CB7CDF63F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476" y="919632"/>
            <a:ext cx="1865120" cy="1024287"/>
          </a:xfrm>
          <a:prstGeom prst="rect">
            <a:avLst/>
          </a:prstGeom>
          <a:ln>
            <a:solidFill>
              <a:srgbClr val="3FACE2"/>
            </a:solidFill>
          </a:ln>
        </p:spPr>
      </p:pic>
      <p:pic>
        <p:nvPicPr>
          <p:cNvPr id="47" name="Picture 4" descr="http://cmy-7.ru/images/cms/data/kamaz/remont-kamaz-3.png">
            <a:extLst>
              <a:ext uri="{FF2B5EF4-FFF2-40B4-BE49-F238E27FC236}">
                <a16:creationId xmlns:a16="http://schemas.microsoft.com/office/drawing/2014/main" id="{660D8D2A-DC09-48C8-BD7E-4740EB8A0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52" y="921111"/>
            <a:ext cx="1970782" cy="989655"/>
          </a:xfrm>
          <a:prstGeom prst="rect">
            <a:avLst/>
          </a:prstGeom>
          <a:noFill/>
          <a:ln>
            <a:solidFill>
              <a:srgbClr val="3FAC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Скругленный прямоугольник 22">
            <a:extLst>
              <a:ext uri="{FF2B5EF4-FFF2-40B4-BE49-F238E27FC236}">
                <a16:creationId xmlns:a16="http://schemas.microsoft.com/office/drawing/2014/main" id="{95E56AF4-D194-48B3-B3A2-35AC384A0763}"/>
              </a:ext>
            </a:extLst>
          </p:cNvPr>
          <p:cNvSpPr/>
          <p:nvPr/>
        </p:nvSpPr>
        <p:spPr>
          <a:xfrm>
            <a:off x="3431651" y="1967877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Грузовой транспорт</a:t>
            </a:r>
            <a:endParaRPr lang="ru-RU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22">
            <a:extLst>
              <a:ext uri="{FF2B5EF4-FFF2-40B4-BE49-F238E27FC236}">
                <a16:creationId xmlns:a16="http://schemas.microsoft.com/office/drawing/2014/main" id="{B5CE177A-EDF0-4FFD-99CA-9C2AC4C45D33}"/>
              </a:ext>
            </a:extLst>
          </p:cNvPr>
          <p:cNvSpPr/>
          <p:nvPr/>
        </p:nvSpPr>
        <p:spPr>
          <a:xfrm>
            <a:off x="5688000" y="1973000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Авиационный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транспорт</a:t>
            </a:r>
            <a:endParaRPr lang="ru-RU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22">
            <a:extLst>
              <a:ext uri="{FF2B5EF4-FFF2-40B4-BE49-F238E27FC236}">
                <a16:creationId xmlns:a16="http://schemas.microsoft.com/office/drawing/2014/main" id="{D5FE4D6C-3F43-4FEE-9FFE-3E6D37E23E12}"/>
              </a:ext>
            </a:extLst>
          </p:cNvPr>
          <p:cNvSpPr/>
          <p:nvPr/>
        </p:nvSpPr>
        <p:spPr>
          <a:xfrm>
            <a:off x="7796036" y="1977544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Спецтехника</a:t>
            </a:r>
            <a:endParaRPr lang="ru-RU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22">
            <a:extLst>
              <a:ext uri="{FF2B5EF4-FFF2-40B4-BE49-F238E27FC236}">
                <a16:creationId xmlns:a16="http://schemas.microsoft.com/office/drawing/2014/main" id="{97F347D3-EDF9-4D72-8E9B-1A7B4F5A96E3}"/>
              </a:ext>
            </a:extLst>
          </p:cNvPr>
          <p:cNvSpPr/>
          <p:nvPr/>
        </p:nvSpPr>
        <p:spPr>
          <a:xfrm>
            <a:off x="629599" y="2766319"/>
            <a:ext cx="3051892" cy="451650"/>
          </a:xfrm>
          <a:prstGeom prst="rect">
            <a:avLst/>
          </a:prstGeom>
          <a:solidFill>
            <a:srgbClr val="00993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45720" rIns="10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6800" indent="-136800" algn="ctr">
              <a:spcAft>
                <a:spcPts val="600"/>
              </a:spcAft>
              <a:buClr>
                <a:srgbClr val="FF2750"/>
              </a:buClr>
              <a:buSzPct val="90000"/>
              <a:buFont typeface="Lucida Grande CY"/>
              <a:buChar char="❯"/>
              <a:defRPr/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Оборудование требующее монтажа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251AC-0422-4C3C-9570-CA508CF0E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213" y="2396168"/>
            <a:ext cx="2001049" cy="110532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4667076-86F2-45D3-98CC-4B1453A514F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04" y="2396168"/>
            <a:ext cx="1685660" cy="110532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7A4EB5-E2A7-4EC9-8E57-66DE55B035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04" y="2377389"/>
            <a:ext cx="1844991" cy="112377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6" name="Скругленный прямоугольник 22">
            <a:extLst>
              <a:ext uri="{FF2B5EF4-FFF2-40B4-BE49-F238E27FC236}">
                <a16:creationId xmlns:a16="http://schemas.microsoft.com/office/drawing/2014/main" id="{8E7D538D-7AFD-41E1-9393-1B8C2BC33503}"/>
              </a:ext>
            </a:extLst>
          </p:cNvPr>
          <p:cNvSpPr/>
          <p:nvPr/>
        </p:nvSpPr>
        <p:spPr>
          <a:xfrm>
            <a:off x="3546044" y="3583111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Обрабатывающие центры</a:t>
            </a:r>
            <a:endParaRPr lang="ru-RU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22">
            <a:extLst>
              <a:ext uri="{FF2B5EF4-FFF2-40B4-BE49-F238E27FC236}">
                <a16:creationId xmlns:a16="http://schemas.microsoft.com/office/drawing/2014/main" id="{0C7BB0DC-0936-4C24-A329-F407998BB352}"/>
              </a:ext>
            </a:extLst>
          </p:cNvPr>
          <p:cNvSpPr/>
          <p:nvPr/>
        </p:nvSpPr>
        <p:spPr>
          <a:xfrm>
            <a:off x="5688000" y="3584598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Модульные компрессорные станции</a:t>
            </a:r>
            <a:endParaRPr lang="ru-RU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22">
            <a:extLst>
              <a:ext uri="{FF2B5EF4-FFF2-40B4-BE49-F238E27FC236}">
                <a16:creationId xmlns:a16="http://schemas.microsoft.com/office/drawing/2014/main" id="{4845DEE3-1FFC-48BF-AEB0-B62B020983AF}"/>
              </a:ext>
            </a:extLst>
          </p:cNvPr>
          <p:cNvSpPr/>
          <p:nvPr/>
        </p:nvSpPr>
        <p:spPr>
          <a:xfrm>
            <a:off x="7796036" y="3592908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Буровые установки</a:t>
            </a:r>
            <a:endParaRPr lang="ru-RU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22">
            <a:extLst>
              <a:ext uri="{FF2B5EF4-FFF2-40B4-BE49-F238E27FC236}">
                <a16:creationId xmlns:a16="http://schemas.microsoft.com/office/drawing/2014/main" id="{5898DDFF-07FF-4022-A03D-833AB37CCB45}"/>
              </a:ext>
            </a:extLst>
          </p:cNvPr>
          <p:cNvSpPr/>
          <p:nvPr/>
        </p:nvSpPr>
        <p:spPr>
          <a:xfrm>
            <a:off x="644164" y="4391946"/>
            <a:ext cx="3051892" cy="45165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45720" rIns="10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6800" indent="-136800" algn="ctr">
              <a:spcAft>
                <a:spcPts val="600"/>
              </a:spcAft>
              <a:buClr>
                <a:srgbClr val="FF2750"/>
              </a:buClr>
              <a:buSzPct val="90000"/>
              <a:buFont typeface="Lucida Grande CY"/>
              <a:buChar char="❯"/>
              <a:defRPr/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Особо сложные объекты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040949D-3F66-4843-8179-B9A6F8DCFD57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30" y="4067101"/>
            <a:ext cx="1655834" cy="1034003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CCC8F5F-A3F7-449A-8535-FD430FAD1D59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12" y="4057160"/>
            <a:ext cx="1795573" cy="1053884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EF056118-5235-4A1A-AFF8-BF171E2DCCDB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27" y="4079438"/>
            <a:ext cx="1971295" cy="105388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6" name="Скругленный прямоугольник 22">
            <a:extLst>
              <a:ext uri="{FF2B5EF4-FFF2-40B4-BE49-F238E27FC236}">
                <a16:creationId xmlns:a16="http://schemas.microsoft.com/office/drawing/2014/main" id="{28FB2975-86E2-4A9D-80BB-855CBA7D8627}"/>
              </a:ext>
            </a:extLst>
          </p:cNvPr>
          <p:cNvSpPr/>
          <p:nvPr/>
        </p:nvSpPr>
        <p:spPr>
          <a:xfrm>
            <a:off x="3703737" y="5225586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Имущественные комплексы</a:t>
            </a:r>
            <a:endParaRPr lang="ru-RU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22">
            <a:extLst>
              <a:ext uri="{FF2B5EF4-FFF2-40B4-BE49-F238E27FC236}">
                <a16:creationId xmlns:a16="http://schemas.microsoft.com/office/drawing/2014/main" id="{BDF7D331-092D-4605-B72E-DA23F07B0CD8}"/>
              </a:ext>
            </a:extLst>
          </p:cNvPr>
          <p:cNvSpPr/>
          <p:nvPr/>
        </p:nvSpPr>
        <p:spPr>
          <a:xfrm>
            <a:off x="5817022" y="5189846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Центры обработки данных</a:t>
            </a:r>
            <a:endParaRPr lang="ru-RU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22">
            <a:extLst>
              <a:ext uri="{FF2B5EF4-FFF2-40B4-BE49-F238E27FC236}">
                <a16:creationId xmlns:a16="http://schemas.microsoft.com/office/drawing/2014/main" id="{5392455E-D103-4D0A-A516-21BEC0C50E0B}"/>
              </a:ext>
            </a:extLst>
          </p:cNvPr>
          <p:cNvSpPr/>
          <p:nvPr/>
        </p:nvSpPr>
        <p:spPr>
          <a:xfrm>
            <a:off x="7901044" y="5212787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Котельные</a:t>
            </a:r>
            <a:endParaRPr lang="ru-RU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Скругленный прямоугольник 22">
            <a:extLst>
              <a:ext uri="{FF2B5EF4-FFF2-40B4-BE49-F238E27FC236}">
                <a16:creationId xmlns:a16="http://schemas.microsoft.com/office/drawing/2014/main" id="{450D5548-78EC-4471-8ADA-A04427D646F3}"/>
              </a:ext>
            </a:extLst>
          </p:cNvPr>
          <p:cNvSpPr/>
          <p:nvPr/>
        </p:nvSpPr>
        <p:spPr>
          <a:xfrm>
            <a:off x="644164" y="5922831"/>
            <a:ext cx="3082250" cy="4516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45720" rIns="10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36800" indent="-136800" algn="ctr">
              <a:spcAft>
                <a:spcPts val="600"/>
              </a:spcAft>
              <a:buClr>
                <a:srgbClr val="FF2750"/>
              </a:buClr>
              <a:buSzPct val="90000"/>
              <a:buFont typeface="Lucida Grande CY"/>
              <a:buChar char="❯"/>
              <a:defRPr/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Операционный лизинг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4FE2057-F190-410A-BF0A-1920350D57D5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31" y="5594525"/>
            <a:ext cx="1699106" cy="1083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DCC5901-C55C-40A7-94DD-55904E88E2D8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27" y="5594525"/>
            <a:ext cx="2004153" cy="1083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8C713B1-0503-4A9E-9767-D4A0DD12FA33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26" y="5593977"/>
            <a:ext cx="1795573" cy="108166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4" name="Скругленный прямоугольник 22">
            <a:extLst>
              <a:ext uri="{FF2B5EF4-FFF2-40B4-BE49-F238E27FC236}">
                <a16:creationId xmlns:a16="http://schemas.microsoft.com/office/drawing/2014/main" id="{EAC1392B-A484-4C85-AC1E-6920A623CF61}"/>
              </a:ext>
            </a:extLst>
          </p:cNvPr>
          <p:cNvSpPr/>
          <p:nvPr/>
        </p:nvSpPr>
        <p:spPr>
          <a:xfrm>
            <a:off x="3742640" y="6733107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Железнодорожный транспорт</a:t>
            </a:r>
            <a:endParaRPr lang="ru-RU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Скругленный прямоугольник 22">
            <a:extLst>
              <a:ext uri="{FF2B5EF4-FFF2-40B4-BE49-F238E27FC236}">
                <a16:creationId xmlns:a16="http://schemas.microsoft.com/office/drawing/2014/main" id="{38E78B0E-66EA-4E5D-89A4-5DACCF11A52C}"/>
              </a:ext>
            </a:extLst>
          </p:cNvPr>
          <p:cNvSpPr/>
          <p:nvPr/>
        </p:nvSpPr>
        <p:spPr>
          <a:xfrm>
            <a:off x="5849880" y="6739429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Морской транспорт</a:t>
            </a:r>
          </a:p>
        </p:txBody>
      </p:sp>
      <p:sp>
        <p:nvSpPr>
          <p:cNvPr id="92" name="Скругленный прямоугольник 22">
            <a:extLst>
              <a:ext uri="{FF2B5EF4-FFF2-40B4-BE49-F238E27FC236}">
                <a16:creationId xmlns:a16="http://schemas.microsoft.com/office/drawing/2014/main" id="{47EE1CA4-5D12-4F65-B783-A923F55B9F53}"/>
              </a:ext>
            </a:extLst>
          </p:cNvPr>
          <p:cNvSpPr/>
          <p:nvPr/>
        </p:nvSpPr>
        <p:spPr>
          <a:xfrm>
            <a:off x="7901044" y="6766224"/>
            <a:ext cx="2232000" cy="14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Строительные машины и механизмы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65B6B5D9-9892-4889-A03D-211AF31F4DF2}"/>
              </a:ext>
            </a:extLst>
          </p:cNvPr>
          <p:cNvSpPr/>
          <p:nvPr/>
        </p:nvSpPr>
        <p:spPr>
          <a:xfrm>
            <a:off x="629043" y="2102247"/>
            <a:ext cx="9215551" cy="45719"/>
          </a:xfrm>
          <a:prstGeom prst="rect">
            <a:avLst/>
          </a:prstGeom>
          <a:solidFill>
            <a:srgbClr val="0070C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E83855E2-F052-472E-A571-E782781626CA}"/>
              </a:ext>
            </a:extLst>
          </p:cNvPr>
          <p:cNvSpPr/>
          <p:nvPr/>
        </p:nvSpPr>
        <p:spPr>
          <a:xfrm>
            <a:off x="644164" y="3741961"/>
            <a:ext cx="9175721" cy="45719"/>
          </a:xfrm>
          <a:prstGeom prst="rect">
            <a:avLst/>
          </a:prstGeom>
          <a:solidFill>
            <a:srgbClr val="00993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49F44F3F-2061-46F4-B67E-B0DE7E2A0894}"/>
              </a:ext>
            </a:extLst>
          </p:cNvPr>
          <p:cNvSpPr/>
          <p:nvPr/>
        </p:nvSpPr>
        <p:spPr>
          <a:xfrm>
            <a:off x="720001" y="5412811"/>
            <a:ext cx="9254278" cy="45719"/>
          </a:xfrm>
          <a:prstGeom prst="rect">
            <a:avLst/>
          </a:prstGeom>
          <a:solidFill>
            <a:srgbClr val="FF66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3B4B757-D577-4EF6-995A-BFE6A2A03F2F}"/>
              </a:ext>
            </a:extLst>
          </p:cNvPr>
          <p:cNvSpPr/>
          <p:nvPr/>
        </p:nvSpPr>
        <p:spPr>
          <a:xfrm>
            <a:off x="629043" y="6994717"/>
            <a:ext cx="9215551" cy="45719"/>
          </a:xfrm>
          <a:prstGeom prst="rect">
            <a:avLst/>
          </a:pr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4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0F40B-2983-47CB-BD92-E2510883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42" y="260478"/>
            <a:ext cx="10080171" cy="538609"/>
          </a:xfrm>
        </p:spPr>
        <p:txBody>
          <a:bodyPr/>
          <a:lstStyle/>
          <a:p>
            <a:r>
              <a:rPr lang="ru-RU" b="1" dirty="0"/>
              <a:t>«ЭКСАР»</a:t>
            </a:r>
            <a:r>
              <a:rPr lang="en-US" b="1" dirty="0"/>
              <a:t> / </a:t>
            </a:r>
            <a:r>
              <a:rPr lang="ru-RU" b="1" dirty="0"/>
              <a:t>Группа «РЭЦ» -</a:t>
            </a:r>
            <a:r>
              <a:rPr lang="en-US" b="1" dirty="0"/>
              <a:t> </a:t>
            </a:r>
            <a:br>
              <a:rPr lang="ru-RU" b="1" dirty="0"/>
            </a:br>
            <a:r>
              <a:rPr lang="ru-RU" b="1" dirty="0"/>
              <a:t>Финансовый партнер</a:t>
            </a:r>
            <a:endParaRPr lang="en" b="1" cap="all" baseline="30000" dirty="0">
              <a:ea typeface="Verdana" panose="020B0604030504040204" pitchFamily="34" charset="0"/>
              <a:cs typeface="Franklin Gothic Book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103E9F-033F-4569-A367-282028680546}"/>
              </a:ext>
            </a:extLst>
          </p:cNvPr>
          <p:cNvSpPr/>
          <p:nvPr/>
        </p:nvSpPr>
        <p:spPr>
          <a:xfrm>
            <a:off x="2737586" y="1354277"/>
            <a:ext cx="5860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Широкий ассортимент страховых продуктов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05C286-359B-48AF-B98B-EC69C127F728}"/>
              </a:ext>
            </a:extLst>
          </p:cNvPr>
          <p:cNvSpPr/>
          <p:nvPr/>
        </p:nvSpPr>
        <p:spPr>
          <a:xfrm>
            <a:off x="171082" y="1901428"/>
            <a:ext cx="965724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dirty="0">
                <a:latin typeface="Arial Narrow" panose="020B0606020202030204" pitchFamily="34" charset="0"/>
              </a:rPr>
              <a:t>Страховые продукты предназначены для покрытия риска дефолта по кредиту, предоставляемому для оплаты товаров, работ или услуг, экспортируемых из России</a:t>
            </a:r>
            <a:endParaRPr lang="en-US" sz="145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770263-9445-4C32-9B39-776C166261CE}"/>
              </a:ext>
            </a:extLst>
          </p:cNvPr>
          <p:cNvSpPr/>
          <p:nvPr/>
        </p:nvSpPr>
        <p:spPr>
          <a:xfrm>
            <a:off x="3262342" y="2440037"/>
            <a:ext cx="656598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b="1" dirty="0">
                <a:latin typeface="Arial Narrow" panose="020B0606020202030204" pitchFamily="34" charset="0"/>
              </a:rPr>
              <a:t>Что застраховано?</a:t>
            </a:r>
          </a:p>
          <a:p>
            <a:pPr algn="just"/>
            <a:r>
              <a:rPr lang="ru-RU" sz="1450" dirty="0">
                <a:latin typeface="Arial Narrow" panose="020B0606020202030204" pitchFamily="34" charset="0"/>
              </a:rPr>
              <a:t>Кредит, предоставляемый банком (международным или российским) иностранному заемщику (покупателю или банку покупателя) для оплаты товаров, работ или услуг, экспортируемых из России по договору, а также начисленных процентов</a:t>
            </a:r>
            <a:r>
              <a:rPr lang="en-US" sz="1450" dirty="0"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1450" b="1" dirty="0">
              <a:latin typeface="Arial Narrow" panose="020B0606020202030204" pitchFamily="34" charset="0"/>
            </a:endParaRPr>
          </a:p>
          <a:p>
            <a:pPr algn="just"/>
            <a:r>
              <a:rPr lang="ru-RU" sz="1450" b="1" dirty="0">
                <a:latin typeface="Arial Narrow" panose="020B0606020202030204" pitchFamily="34" charset="0"/>
              </a:rPr>
              <a:t>Кто застрахован?</a:t>
            </a:r>
          </a:p>
          <a:p>
            <a:pPr algn="just"/>
            <a:r>
              <a:rPr lang="ru-RU" sz="1450" dirty="0">
                <a:latin typeface="Arial Narrow" panose="020B0606020202030204" pitchFamily="34" charset="0"/>
              </a:rPr>
              <a:t>Страхователем является российский или иностранный банк, финансирующий иностранного заемщика</a:t>
            </a:r>
            <a:r>
              <a:rPr lang="en-US" sz="1450" dirty="0"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1450" b="1" dirty="0">
              <a:latin typeface="Arial Narrow" panose="020B0606020202030204" pitchFamily="34" charset="0"/>
            </a:endParaRPr>
          </a:p>
          <a:p>
            <a:pPr algn="just"/>
            <a:r>
              <a:rPr lang="ru-RU" sz="1450" b="1" dirty="0">
                <a:latin typeface="Arial Narrow" panose="020B0606020202030204" pitchFamily="34" charset="0"/>
              </a:rPr>
              <a:t>Каков срок действия договора страхования?</a:t>
            </a:r>
          </a:p>
          <a:p>
            <a:pPr algn="just"/>
            <a:r>
              <a:rPr lang="ru-RU" sz="1450" dirty="0">
                <a:latin typeface="Arial Narrow" panose="020B0606020202030204" pitchFamily="34" charset="0"/>
              </a:rPr>
              <a:t>Период страхования соответствует сроку действия кредитного договора</a:t>
            </a:r>
          </a:p>
          <a:p>
            <a:pPr algn="just"/>
            <a:endParaRPr lang="ru-RU" sz="1450" dirty="0">
              <a:latin typeface="Arial Narrow" panose="020B0606020202030204" pitchFamily="34" charset="0"/>
            </a:endParaRPr>
          </a:p>
          <a:p>
            <a:pPr algn="just"/>
            <a:r>
              <a:rPr lang="ru-RU" sz="1450" b="1" dirty="0">
                <a:latin typeface="Arial Narrow" panose="020B0606020202030204" pitchFamily="34" charset="0"/>
              </a:rPr>
              <a:t>Степень страхового покрытия</a:t>
            </a:r>
          </a:p>
          <a:p>
            <a:pPr algn="just"/>
            <a:r>
              <a:rPr lang="ru-RU" sz="1450" dirty="0">
                <a:latin typeface="Arial Narrow" panose="020B0606020202030204" pitchFamily="34" charset="0"/>
              </a:rPr>
              <a:t>Страхование покрывает как коммерческие, так и политические риски, связанные с неисполнением обязательств зарубежного заемщика</a:t>
            </a:r>
            <a:endParaRPr lang="en-US" sz="145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BF945D-49CF-40C9-A186-23B26BFCEB4A}"/>
              </a:ext>
            </a:extLst>
          </p:cNvPr>
          <p:cNvSpPr/>
          <p:nvPr/>
        </p:nvSpPr>
        <p:spPr>
          <a:xfrm>
            <a:off x="171082" y="5790374"/>
            <a:ext cx="96572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b="1" dirty="0">
                <a:latin typeface="Arial Narrow" panose="020B0606020202030204" pitchFamily="34" charset="0"/>
              </a:rPr>
              <a:t>Преимущества для клиента</a:t>
            </a:r>
            <a:endParaRPr lang="en-US" sz="1450" dirty="0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50" dirty="0">
                <a:latin typeface="Arial Narrow" panose="020B0606020202030204" pitchFamily="34" charset="0"/>
              </a:rPr>
              <a:t> </a:t>
            </a:r>
            <a:r>
              <a:rPr lang="ru-RU" sz="1450" dirty="0">
                <a:latin typeface="Arial Narrow" panose="020B0606020202030204" pitchFamily="34" charset="0"/>
              </a:rPr>
              <a:t>Минимизируется стоимость финансирования для заемщика, позволяя привлечь финансирование по международным ставкам</a:t>
            </a:r>
            <a:endParaRPr lang="en-US" sz="1450" dirty="0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50" dirty="0">
                <a:latin typeface="Arial Narrow" panose="020B0606020202030204" pitchFamily="34" charset="0"/>
              </a:rPr>
              <a:t> </a:t>
            </a:r>
            <a:r>
              <a:rPr lang="ru-RU" sz="1450" dirty="0">
                <a:latin typeface="Arial Narrow" panose="020B0606020202030204" pitchFamily="34" charset="0"/>
              </a:rPr>
              <a:t>Страховые полисы «ЭКСАР» квалифицируются как  обеспечение, тем самым сводя к минимуму резервные требования для банков</a:t>
            </a:r>
            <a:endParaRPr lang="en-US" sz="1450" dirty="0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50" dirty="0">
                <a:latin typeface="Arial Narrow" panose="020B0606020202030204" pitchFamily="34" charset="0"/>
              </a:rPr>
              <a:t> </a:t>
            </a:r>
            <a:r>
              <a:rPr lang="ru-RU" sz="1450" dirty="0">
                <a:latin typeface="Arial Narrow" panose="020B0606020202030204" pitchFamily="34" charset="0"/>
              </a:rPr>
              <a:t>Страховая премия «ЭКСАР» может финансироваться как за счет банковского кредита, так и за счет самого страхового полиса</a:t>
            </a:r>
            <a:endParaRPr lang="en-US" sz="1450" dirty="0">
              <a:effectLst/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577701-D574-418F-80FA-8CF275AA5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0961"/>
            <a:ext cx="3262343" cy="128848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391A0AF-D409-45A1-BEB2-3D02C1C73950}"/>
              </a:ext>
            </a:extLst>
          </p:cNvPr>
          <p:cNvSpPr/>
          <p:nvPr/>
        </p:nvSpPr>
        <p:spPr>
          <a:xfrm>
            <a:off x="2825998" y="1769301"/>
            <a:ext cx="5653973" cy="46641"/>
          </a:xfrm>
          <a:prstGeom prst="rect">
            <a:avLst/>
          </a:prstGeom>
          <a:solidFill>
            <a:srgbClr val="3FACE2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3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1DA2D-5000-4F51-BB79-D8788625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62" y="235091"/>
            <a:ext cx="7200000" cy="432000"/>
          </a:xfrm>
        </p:spPr>
        <p:txBody>
          <a:bodyPr/>
          <a:lstStyle/>
          <a:p>
            <a:r>
              <a:rPr lang="ru-RU" dirty="0"/>
              <a:t>Поддержка российского экспорта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2B78830B-CBBE-4A9A-8E87-F811A8167D7D}"/>
              </a:ext>
            </a:extLst>
          </p:cNvPr>
          <p:cNvSpPr/>
          <p:nvPr/>
        </p:nvSpPr>
        <p:spPr>
          <a:xfrm>
            <a:off x="268287" y="3337929"/>
            <a:ext cx="4389408" cy="1930321"/>
          </a:xfrm>
          <a:prstGeom prst="rect">
            <a:avLst/>
          </a:prstGeom>
          <a:noFill/>
          <a:ln w="12700">
            <a:solidFill>
              <a:srgbClr val="0534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07000"/>
              </a:lnSpc>
            </a:pPr>
            <a:r>
              <a:rPr lang="ru-RU" sz="1400" b="1" i="0" u="none" dirty="0">
                <a:solidFill>
                  <a:srgbClr val="0534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Юрисдикция </a:t>
            </a:r>
            <a:r>
              <a:rPr lang="en" sz="1400" b="1" i="0" u="none" dirty="0">
                <a:solidFill>
                  <a:srgbClr val="0534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SPV</a:t>
            </a:r>
            <a:endParaRPr lang="en" sz="1400" b="1" dirty="0">
              <a:solidFill>
                <a:srgbClr val="05345F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2">
            <a:extLst>
              <a:ext uri="{FF2B5EF4-FFF2-40B4-BE49-F238E27FC236}">
                <a16:creationId xmlns:a16="http://schemas.microsoft.com/office/drawing/2014/main" id="{AC886E98-8997-4CDA-BBF8-CA9EFB889144}"/>
              </a:ext>
            </a:extLst>
          </p:cNvPr>
          <p:cNvSpPr/>
          <p:nvPr/>
        </p:nvSpPr>
        <p:spPr>
          <a:xfrm>
            <a:off x="274637" y="1245962"/>
            <a:ext cx="9401175" cy="1930321"/>
          </a:xfrm>
          <a:prstGeom prst="rect">
            <a:avLst/>
          </a:prstGeom>
          <a:noFill/>
          <a:ln w="12700">
            <a:solidFill>
              <a:srgbClr val="0534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07000"/>
              </a:lnSpc>
            </a:pPr>
            <a:r>
              <a:rPr lang="ru-RU" sz="1400" b="1" i="0" u="none" dirty="0">
                <a:solidFill>
                  <a:srgbClr val="0534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РОССИЯ</a:t>
            </a:r>
            <a:endParaRPr lang="en" sz="1400" b="1" i="0" u="none" dirty="0">
              <a:solidFill>
                <a:srgbClr val="0534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1650EB14-1F0B-488A-8C37-C8EE855760F3}"/>
              </a:ext>
            </a:extLst>
          </p:cNvPr>
          <p:cNvSpPr/>
          <p:nvPr/>
        </p:nvSpPr>
        <p:spPr>
          <a:xfrm>
            <a:off x="5280055" y="3337929"/>
            <a:ext cx="4389408" cy="1930321"/>
          </a:xfrm>
          <a:prstGeom prst="rect">
            <a:avLst/>
          </a:prstGeom>
          <a:noFill/>
          <a:ln w="12700">
            <a:solidFill>
              <a:srgbClr val="0534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07000"/>
              </a:lnSpc>
            </a:pPr>
            <a:r>
              <a:rPr lang="ru-RU" sz="1400" b="1" i="0" u="none" dirty="0">
                <a:solidFill>
                  <a:srgbClr val="0534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Юрисдикция лизингополучателя</a:t>
            </a:r>
            <a:endParaRPr lang="en" sz="1400" b="1" i="0" u="none" dirty="0">
              <a:solidFill>
                <a:srgbClr val="0534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2">
            <a:extLst>
              <a:ext uri="{FF2B5EF4-FFF2-40B4-BE49-F238E27FC236}">
                <a16:creationId xmlns:a16="http://schemas.microsoft.com/office/drawing/2014/main" id="{FAD1330B-D79B-404B-B31C-049180FA6AD2}"/>
              </a:ext>
            </a:extLst>
          </p:cNvPr>
          <p:cNvSpPr/>
          <p:nvPr/>
        </p:nvSpPr>
        <p:spPr>
          <a:xfrm>
            <a:off x="6304759" y="1481076"/>
            <a:ext cx="2340000" cy="525512"/>
          </a:xfrm>
          <a:prstGeom prst="rect">
            <a:avLst/>
          </a:prstGeom>
          <a:solidFill>
            <a:srgbClr val="3F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</a:pPr>
            <a:r>
              <a:rPr lang="ru-RU" sz="14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КСАР</a:t>
            </a:r>
            <a:endParaRPr lang="en" sz="14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2">
            <a:extLst>
              <a:ext uri="{FF2B5EF4-FFF2-40B4-BE49-F238E27FC236}">
                <a16:creationId xmlns:a16="http://schemas.microsoft.com/office/drawing/2014/main" id="{DABA3EA8-4DCF-41B8-860F-4924C3981A3D}"/>
              </a:ext>
            </a:extLst>
          </p:cNvPr>
          <p:cNvSpPr/>
          <p:nvPr/>
        </p:nvSpPr>
        <p:spPr>
          <a:xfrm>
            <a:off x="1305692" y="2315158"/>
            <a:ext cx="2340000" cy="525512"/>
          </a:xfrm>
          <a:prstGeom prst="rect">
            <a:avLst/>
          </a:prstGeom>
          <a:solidFill>
            <a:srgbClr val="3F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</a:pPr>
            <a:r>
              <a:rPr lang="ru-RU" sz="1400" b="1" i="0" u="none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Финансирующий банк</a:t>
            </a:r>
            <a:endParaRPr lang="en" sz="14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2">
            <a:extLst>
              <a:ext uri="{FF2B5EF4-FFF2-40B4-BE49-F238E27FC236}">
                <a16:creationId xmlns:a16="http://schemas.microsoft.com/office/drawing/2014/main" id="{EAA7A9A1-C7E5-4CEB-AE96-04BF3DCE911A}"/>
              </a:ext>
            </a:extLst>
          </p:cNvPr>
          <p:cNvSpPr/>
          <p:nvPr/>
        </p:nvSpPr>
        <p:spPr>
          <a:xfrm>
            <a:off x="1292991" y="4040333"/>
            <a:ext cx="2340000" cy="525512"/>
          </a:xfrm>
          <a:prstGeom prst="rect">
            <a:avLst/>
          </a:prstGeom>
          <a:solidFill>
            <a:srgbClr val="DAD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</a:pPr>
            <a:r>
              <a:rPr lang="ru-RU" sz="1400" b="1" i="0" u="none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Лизингодатель</a:t>
            </a:r>
            <a:endParaRPr lang="en" sz="14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2">
            <a:extLst>
              <a:ext uri="{FF2B5EF4-FFF2-40B4-BE49-F238E27FC236}">
                <a16:creationId xmlns:a16="http://schemas.microsoft.com/office/drawing/2014/main" id="{195A29CD-DC46-4604-AB8C-A8B0F58D06F4}"/>
              </a:ext>
            </a:extLst>
          </p:cNvPr>
          <p:cNvSpPr/>
          <p:nvPr/>
        </p:nvSpPr>
        <p:spPr>
          <a:xfrm>
            <a:off x="6304759" y="2315158"/>
            <a:ext cx="2340000" cy="525512"/>
          </a:xfrm>
          <a:prstGeom prst="rect">
            <a:avLst/>
          </a:prstGeom>
          <a:solidFill>
            <a:srgbClr val="3F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</a:pPr>
            <a:r>
              <a:rPr lang="ru-RU" sz="1400" b="1" i="0" u="none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Поставщик</a:t>
            </a:r>
            <a:endParaRPr lang="en" sz="14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22">
            <a:extLst>
              <a:ext uri="{FF2B5EF4-FFF2-40B4-BE49-F238E27FC236}">
                <a16:creationId xmlns:a16="http://schemas.microsoft.com/office/drawing/2014/main" id="{06C0B8C4-73E7-45DD-AC76-9A5CCE0B6D46}"/>
              </a:ext>
            </a:extLst>
          </p:cNvPr>
          <p:cNvSpPr/>
          <p:nvPr/>
        </p:nvSpPr>
        <p:spPr>
          <a:xfrm>
            <a:off x="6304759" y="4040333"/>
            <a:ext cx="2340000" cy="525512"/>
          </a:xfrm>
          <a:prstGeom prst="rect">
            <a:avLst/>
          </a:prstGeom>
          <a:solidFill>
            <a:srgbClr val="FF2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</a:pPr>
            <a:r>
              <a:rPr lang="ru-RU" sz="1400" b="1" i="0" u="none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Лизингополучатель</a:t>
            </a:r>
            <a:endParaRPr lang="en" sz="14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22">
            <a:extLst>
              <a:ext uri="{FF2B5EF4-FFF2-40B4-BE49-F238E27FC236}">
                <a16:creationId xmlns:a16="http://schemas.microsoft.com/office/drawing/2014/main" id="{EE5DA651-53FB-4890-970B-C1376BEAFD9B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2462991" y="2840670"/>
            <a:ext cx="12701" cy="119966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E63ABD-E0FC-48DF-99E6-9D306E60DB8A}"/>
              </a:ext>
            </a:extLst>
          </p:cNvPr>
          <p:cNvSpPr txBox="1"/>
          <p:nvPr/>
        </p:nvSpPr>
        <p:spPr>
          <a:xfrm>
            <a:off x="7492600" y="3445591"/>
            <a:ext cx="11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i="0" u="none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Сервисный контракт</a:t>
            </a:r>
            <a:endParaRPr lang="en" sz="1400" i="0" u="none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01F05-0B8A-4E1B-9DF9-6D786D6A4B9C}"/>
              </a:ext>
            </a:extLst>
          </p:cNvPr>
          <p:cNvSpPr txBox="1"/>
          <p:nvPr/>
        </p:nvSpPr>
        <p:spPr>
          <a:xfrm>
            <a:off x="5414010" y="4784245"/>
            <a:ext cx="165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i="0" u="none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Договор лизинга</a:t>
            </a:r>
            <a:endParaRPr lang="en" sz="1400" i="0" u="none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Elbow Connector 60">
            <a:extLst>
              <a:ext uri="{FF2B5EF4-FFF2-40B4-BE49-F238E27FC236}">
                <a16:creationId xmlns:a16="http://schemas.microsoft.com/office/drawing/2014/main" id="{EAA033B9-F7D6-4BDC-9F9E-8AC1865DBE2D}"/>
              </a:ext>
            </a:extLst>
          </p:cNvPr>
          <p:cNvCxnSpPr>
            <a:cxnSpLocks/>
            <a:endCxn id="10" idx="1"/>
          </p:cNvCxnSpPr>
          <p:nvPr/>
        </p:nvCxnSpPr>
        <p:spPr>
          <a:xfrm rot="10800000" flipV="1">
            <a:off x="1292991" y="1776543"/>
            <a:ext cx="12700" cy="2526546"/>
          </a:xfrm>
          <a:prstGeom prst="bentConnector3">
            <a:avLst>
              <a:gd name="adj1" fmla="val 1800000"/>
            </a:avLst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533F5DB-241E-4B0C-808D-1CCCE6860F4E}"/>
              </a:ext>
            </a:extLst>
          </p:cNvPr>
          <p:cNvSpPr txBox="1"/>
          <p:nvPr/>
        </p:nvSpPr>
        <p:spPr>
          <a:xfrm>
            <a:off x="4387054" y="1449771"/>
            <a:ext cx="173261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rtl="0"/>
            <a:r>
              <a:rPr lang="ru-RU" sz="1400" i="0" u="none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Страхование кредитов</a:t>
            </a:r>
            <a:endParaRPr lang="en" sz="1400" i="0" u="none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58EC53-3C4B-45CD-9584-30A1460535EE}"/>
              </a:ext>
            </a:extLst>
          </p:cNvPr>
          <p:cNvSpPr txBox="1"/>
          <p:nvPr/>
        </p:nvSpPr>
        <p:spPr>
          <a:xfrm>
            <a:off x="1086468" y="3457646"/>
            <a:ext cx="12536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rtl="0"/>
            <a:r>
              <a:rPr lang="ru-RU" sz="1400" b="0" i="0" u="none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Создание </a:t>
            </a:r>
            <a:r>
              <a:rPr lang="en" sz="1400" b="0" i="0" u="none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SPV</a:t>
            </a:r>
            <a:endParaRPr lang="en" sz="14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22">
            <a:extLst>
              <a:ext uri="{FF2B5EF4-FFF2-40B4-BE49-F238E27FC236}">
                <a16:creationId xmlns:a16="http://schemas.microsoft.com/office/drawing/2014/main" id="{F7076622-2424-4BA2-AECD-F0911535A407}"/>
              </a:ext>
            </a:extLst>
          </p:cNvPr>
          <p:cNvSpPr/>
          <p:nvPr/>
        </p:nvSpPr>
        <p:spPr>
          <a:xfrm>
            <a:off x="1305692" y="1513786"/>
            <a:ext cx="2340000" cy="525512"/>
          </a:xfrm>
          <a:prstGeom prst="rect">
            <a:avLst/>
          </a:prstGeom>
          <a:solidFill>
            <a:srgbClr val="3F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</a:pPr>
            <a:r>
              <a:rPr lang="ru-RU" sz="1400" b="1" i="0" u="none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НАЦПРОМЛИЗИНГ</a:t>
            </a:r>
            <a:endParaRPr lang="en" sz="14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5C85AB-6055-418A-B42F-DDF8B4D9B567}"/>
              </a:ext>
            </a:extLst>
          </p:cNvPr>
          <p:cNvSpPr txBox="1"/>
          <p:nvPr/>
        </p:nvSpPr>
        <p:spPr>
          <a:xfrm>
            <a:off x="2469743" y="3457646"/>
            <a:ext cx="169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b="0" i="0" u="none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Финансирование</a:t>
            </a:r>
            <a:endParaRPr lang="en" sz="1400" b="0" i="0" u="none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Elbow Connector 60">
            <a:extLst>
              <a:ext uri="{FF2B5EF4-FFF2-40B4-BE49-F238E27FC236}">
                <a16:creationId xmlns:a16="http://schemas.microsoft.com/office/drawing/2014/main" id="{E5A2DEF3-4C6E-4654-8A8D-2EDD18FE6A5E}"/>
              </a:ext>
            </a:extLst>
          </p:cNvPr>
          <p:cNvCxnSpPr>
            <a:stCxn id="10" idx="2"/>
            <a:endCxn id="12" idx="2"/>
          </p:cNvCxnSpPr>
          <p:nvPr/>
        </p:nvCxnSpPr>
        <p:spPr>
          <a:xfrm rot="16200000" flipH="1">
            <a:off x="4968875" y="2059961"/>
            <a:ext cx="12700" cy="5011768"/>
          </a:xfrm>
          <a:prstGeom prst="bentConnector3">
            <a:avLst>
              <a:gd name="adj1" fmla="val 1800000"/>
            </a:avLst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60">
            <a:extLst>
              <a:ext uri="{FF2B5EF4-FFF2-40B4-BE49-F238E27FC236}">
                <a16:creationId xmlns:a16="http://schemas.microsoft.com/office/drawing/2014/main" id="{AD939D6B-A3C5-486A-AAE7-9EF6EE87871C}"/>
              </a:ext>
            </a:extLst>
          </p:cNvPr>
          <p:cNvCxnSpPr>
            <a:stCxn id="11" idx="1"/>
            <a:endCxn id="10" idx="3"/>
          </p:cNvCxnSpPr>
          <p:nvPr/>
        </p:nvCxnSpPr>
        <p:spPr>
          <a:xfrm rot="10800000" flipV="1">
            <a:off x="3632991" y="2577913"/>
            <a:ext cx="2671768" cy="172517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44">
            <a:extLst>
              <a:ext uri="{FF2B5EF4-FFF2-40B4-BE49-F238E27FC236}">
                <a16:creationId xmlns:a16="http://schemas.microsoft.com/office/drawing/2014/main" id="{444D5569-9ADA-4C45-82B7-9B99D1E6672A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7474759" y="2840670"/>
            <a:ext cx="0" cy="119966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60">
            <a:extLst>
              <a:ext uri="{FF2B5EF4-FFF2-40B4-BE49-F238E27FC236}">
                <a16:creationId xmlns:a16="http://schemas.microsoft.com/office/drawing/2014/main" id="{15F6E251-7A89-4C28-A051-CC5163508C81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 flipV="1">
            <a:off x="3645693" y="1776542"/>
            <a:ext cx="2659067" cy="801371"/>
          </a:xfrm>
          <a:prstGeom prst="bentConnector3">
            <a:avLst>
              <a:gd name="adj1" fmla="val 76200"/>
            </a:avLst>
          </a:prstGeom>
          <a:ln w="1270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893315C-7B0A-4999-8FB6-F7F18F4C5DE9}"/>
              </a:ext>
            </a:extLst>
          </p:cNvPr>
          <p:cNvSpPr txBox="1"/>
          <p:nvPr/>
        </p:nvSpPr>
        <p:spPr>
          <a:xfrm>
            <a:off x="4768645" y="2047759"/>
            <a:ext cx="161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b="0" i="0" u="none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Договор купли-продажи</a:t>
            </a:r>
            <a:endParaRPr lang="en" sz="1400" b="0" i="0" u="none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лилиния 6">
            <a:extLst>
              <a:ext uri="{FF2B5EF4-FFF2-40B4-BE49-F238E27FC236}">
                <a16:creationId xmlns:a16="http://schemas.microsoft.com/office/drawing/2014/main" id="{B32BC62F-CDBD-4F13-8088-6E6782E3BAAA}"/>
              </a:ext>
            </a:extLst>
          </p:cNvPr>
          <p:cNvSpPr/>
          <p:nvPr/>
        </p:nvSpPr>
        <p:spPr>
          <a:xfrm>
            <a:off x="268287" y="5480299"/>
            <a:ext cx="9401175" cy="1289527"/>
          </a:xfrm>
          <a:custGeom>
            <a:avLst/>
            <a:gdLst>
              <a:gd name="connsiteX0" fmla="*/ 0 w 3484223"/>
              <a:gd name="connsiteY0" fmla="*/ 0 h 4136531"/>
              <a:gd name="connsiteX1" fmla="*/ 3484223 w 3484223"/>
              <a:gd name="connsiteY1" fmla="*/ 0 h 4136531"/>
              <a:gd name="connsiteX2" fmla="*/ 3484223 w 3484223"/>
              <a:gd name="connsiteY2" fmla="*/ 4136531 h 4136531"/>
              <a:gd name="connsiteX3" fmla="*/ 0 w 3484223"/>
              <a:gd name="connsiteY3" fmla="*/ 4136531 h 4136531"/>
              <a:gd name="connsiteX4" fmla="*/ 0 w 3484223"/>
              <a:gd name="connsiteY4" fmla="*/ 0 h 413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223" h="4136531">
                <a:moveTo>
                  <a:pt x="0" y="0"/>
                </a:moveTo>
                <a:lnTo>
                  <a:pt x="3484223" y="0"/>
                </a:lnTo>
                <a:lnTo>
                  <a:pt x="3484223" y="4136531"/>
                </a:lnTo>
                <a:lnTo>
                  <a:pt x="0" y="41365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0" rIns="144000" bIns="0" numCol="1" spcCol="1270" anchor="ctr" anchorCtr="0">
            <a:noAutofit/>
          </a:bodyPr>
          <a:lstStyle/>
          <a:p>
            <a:pPr marL="136800" lvl="0" indent="-136800" algn="just">
              <a:buClr>
                <a:srgbClr val="FF2750"/>
              </a:buClr>
              <a:buSzPct val="90000"/>
              <a:buFont typeface="Lucida Grande CY"/>
              <a:buChar char="❯"/>
              <a:defRPr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Сделка структурируется в соответствии с видом лизингового оборудования, юрисдикциями и другими основными условиями</a:t>
            </a:r>
          </a:p>
          <a:p>
            <a:pPr marL="136800" lvl="0" indent="-136800" algn="just">
              <a:buClr>
                <a:srgbClr val="FF2750"/>
              </a:buClr>
              <a:buSzPct val="90000"/>
              <a:buFont typeface="Lucida Grande CY"/>
              <a:buChar char="❯"/>
              <a:defRPr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Договор лизинга может включать в себя широкий спектр доп. услуг (таможенные, монтажные, страховые, сервисные и др.)</a:t>
            </a:r>
            <a:endParaRPr lang="en" sz="1400" b="0" i="0" u="non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36800" lvl="0" indent="-136800" algn="just">
              <a:buClr>
                <a:srgbClr val="FF2750"/>
              </a:buClr>
              <a:buSzPct val="90000"/>
              <a:buFont typeface="Lucida Grande CY"/>
              <a:buChar char="❯"/>
              <a:defRPr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Лизингополучатель может претендовать на различные законодательные льготы (налоговые, таможенные и др.)</a:t>
            </a:r>
          </a:p>
          <a:p>
            <a:pPr marL="136800" lvl="0" indent="-136800" algn="just">
              <a:buClr>
                <a:srgbClr val="FF2750"/>
              </a:buClr>
              <a:buSzPct val="90000"/>
              <a:buFont typeface="Lucida Grande CY"/>
              <a:buChar char="❯"/>
              <a:defRPr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Привлекательное предложение по стоимости экспортного финансирования обеспечивается за счет страхования политических рисков со стороны «ЭКСАР»</a:t>
            </a:r>
            <a:endParaRPr lang="en" sz="1400" b="0" i="0" u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3">
            <a:extLst>
              <a:ext uri="{FF2B5EF4-FFF2-40B4-BE49-F238E27FC236}">
                <a16:creationId xmlns:a16="http://schemas.microsoft.com/office/drawing/2014/main" id="{0C53921A-0D6F-4D7C-AB66-5DF42CCBF7D8}"/>
              </a:ext>
            </a:extLst>
          </p:cNvPr>
          <p:cNvSpPr/>
          <p:nvPr/>
        </p:nvSpPr>
        <p:spPr>
          <a:xfrm>
            <a:off x="329382" y="6807927"/>
            <a:ext cx="8395517" cy="3315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" sz="800" b="0" i="1" u="none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sz="800" i="1" dirty="0"/>
              <a:t> Данная схема применяется, если лизингополучателем является иностранная компания</a:t>
            </a:r>
            <a:endParaRPr lang="en" sz="800" b="0" i="1" u="none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" sz="8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" sz="8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9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3C4B8-519C-4DFA-9E55-32E3F0B2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87" y="218486"/>
            <a:ext cx="7200000" cy="432000"/>
          </a:xfrm>
        </p:spPr>
        <p:txBody>
          <a:bodyPr/>
          <a:lstStyle/>
          <a:p>
            <a:r>
              <a:rPr lang="ru-RU" dirty="0"/>
              <a:t>Производители российской экспортно-ориентированной продукции</a:t>
            </a:r>
          </a:p>
        </p:txBody>
      </p:sp>
      <p:pic>
        <p:nvPicPr>
          <p:cNvPr id="5" name="Picture 8" descr="Картинки по запросу shvabe eng logo rostec">
            <a:extLst>
              <a:ext uri="{FF2B5EF4-FFF2-40B4-BE49-F238E27FC236}">
                <a16:creationId xmlns:a16="http://schemas.microsoft.com/office/drawing/2014/main" id="{47FF3D95-4DC0-4427-A0BB-3570257C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22" y="3795638"/>
            <a:ext cx="2191976" cy="71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22">
            <a:extLst>
              <a:ext uri="{FF2B5EF4-FFF2-40B4-BE49-F238E27FC236}">
                <a16:creationId xmlns:a16="http://schemas.microsoft.com/office/drawing/2014/main" id="{987036A1-77F4-4C94-80F4-80E7E7650E5D}"/>
              </a:ext>
            </a:extLst>
          </p:cNvPr>
          <p:cNvSpPr/>
          <p:nvPr/>
        </p:nvSpPr>
        <p:spPr>
          <a:xfrm>
            <a:off x="601526" y="1752291"/>
            <a:ext cx="4287972" cy="59598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Холдинги Госкорпорации «РОСТЕХ»</a:t>
            </a:r>
            <a:endParaRPr lang="en" sz="1600" b="1" i="0" u="none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2">
            <a:extLst>
              <a:ext uri="{FF2B5EF4-FFF2-40B4-BE49-F238E27FC236}">
                <a16:creationId xmlns:a16="http://schemas.microsoft.com/office/drawing/2014/main" id="{B29D6163-786B-40A5-A3FC-57E31C887FBF}"/>
              </a:ext>
            </a:extLst>
          </p:cNvPr>
          <p:cNvSpPr/>
          <p:nvPr/>
        </p:nvSpPr>
        <p:spPr>
          <a:xfrm>
            <a:off x="5454294" y="1752291"/>
            <a:ext cx="4287972" cy="595985"/>
          </a:xfrm>
          <a:prstGeom prst="rect">
            <a:avLst/>
          </a:prstGeom>
          <a:solidFill>
            <a:srgbClr val="3FAC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Ключевые российские производители</a:t>
            </a:r>
            <a:endParaRPr lang="en" sz="1600" b="1" i="0" u="none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http://rostec.ru/content/images/basics/small_logos/Ruselectronics_logo_1_ru-01.jpg">
            <a:extLst>
              <a:ext uri="{FF2B5EF4-FFF2-40B4-BE49-F238E27FC236}">
                <a16:creationId xmlns:a16="http://schemas.microsoft.com/office/drawing/2014/main" id="{A903FE9D-4B40-46A9-9B06-49A540B0E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36944" r="9512" b="38171"/>
          <a:stretch/>
        </p:blipFill>
        <p:spPr bwMode="auto">
          <a:xfrm>
            <a:off x="777963" y="3876058"/>
            <a:ext cx="2028132" cy="4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ttp://www.rusengineers.ru/images/OSK-Logo-Red_Plate-Rus-CMYK.jpg">
            <a:extLst>
              <a:ext uri="{FF2B5EF4-FFF2-40B4-BE49-F238E27FC236}">
                <a16:creationId xmlns:a16="http://schemas.microsoft.com/office/drawing/2014/main" id="{BCD5F9B4-4635-4417-9671-D9DB6C36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2" y="3489149"/>
            <a:ext cx="715102" cy="7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 descr="https://upload.wikimedia.org/wikipedia/ru/thumb/1/14/Logo_KirovskyZavod.jpg/223px-Logo_KirovskyZavod.jpg">
            <a:extLst>
              <a:ext uri="{FF2B5EF4-FFF2-40B4-BE49-F238E27FC236}">
                <a16:creationId xmlns:a16="http://schemas.microsoft.com/office/drawing/2014/main" id="{4C465969-D50D-4F44-9339-449E5B19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77" y="4273329"/>
            <a:ext cx="1359861" cy="8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2" descr="http://hitech.worldskills.ru/wp-content/uploads/2015/10/Gruppa-STAN.jpg">
            <a:extLst>
              <a:ext uri="{FF2B5EF4-FFF2-40B4-BE49-F238E27FC236}">
                <a16:creationId xmlns:a16="http://schemas.microsoft.com/office/drawing/2014/main" id="{681962B0-9A1F-415B-8BB7-99D79BC14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4673"/>
          <a:stretch/>
        </p:blipFill>
        <p:spPr bwMode="auto">
          <a:xfrm>
            <a:off x="5779457" y="4507721"/>
            <a:ext cx="810013" cy="80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sinara-group.com/bitrix/templates/main/img/logo-h.png">
            <a:extLst>
              <a:ext uri="{FF2B5EF4-FFF2-40B4-BE49-F238E27FC236}">
                <a16:creationId xmlns:a16="http://schemas.microsoft.com/office/drawing/2014/main" id="{5868866F-15B6-4624-BEBC-13EC4FAAC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5"/>
          <a:stretch/>
        </p:blipFill>
        <p:spPr bwMode="auto">
          <a:xfrm>
            <a:off x="6981782" y="4507721"/>
            <a:ext cx="1437749" cy="2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upload.wikimedia.org/wikipedia/ru/thumb/d/d1/UVZlogo.png/270px-UVZlogo.png">
            <a:extLst>
              <a:ext uri="{FF2B5EF4-FFF2-40B4-BE49-F238E27FC236}">
                <a16:creationId xmlns:a16="http://schemas.microsoft.com/office/drawing/2014/main" id="{7188D3FB-7CD5-41BE-96FA-F8A5BDAF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882" y="2473922"/>
            <a:ext cx="1110491" cy="8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cavag.ru/logo03.gif">
            <a:extLst>
              <a:ext uri="{FF2B5EF4-FFF2-40B4-BE49-F238E27FC236}">
                <a16:creationId xmlns:a16="http://schemas.microsoft.com/office/drawing/2014/main" id="{18E0F47A-1158-4E8B-88FA-94A4177D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04" y="5115745"/>
            <a:ext cx="1522123" cy="24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лилиния 6">
            <a:extLst>
              <a:ext uri="{FF2B5EF4-FFF2-40B4-BE49-F238E27FC236}">
                <a16:creationId xmlns:a16="http://schemas.microsoft.com/office/drawing/2014/main" id="{FCC6ECE6-F9BA-4993-BFE8-6C6ABD999AEC}"/>
              </a:ext>
            </a:extLst>
          </p:cNvPr>
          <p:cNvSpPr/>
          <p:nvPr/>
        </p:nvSpPr>
        <p:spPr>
          <a:xfrm>
            <a:off x="540430" y="5616763"/>
            <a:ext cx="9401175" cy="1255505"/>
          </a:xfrm>
          <a:custGeom>
            <a:avLst/>
            <a:gdLst>
              <a:gd name="connsiteX0" fmla="*/ 0 w 3484223"/>
              <a:gd name="connsiteY0" fmla="*/ 0 h 4136531"/>
              <a:gd name="connsiteX1" fmla="*/ 3484223 w 3484223"/>
              <a:gd name="connsiteY1" fmla="*/ 0 h 4136531"/>
              <a:gd name="connsiteX2" fmla="*/ 3484223 w 3484223"/>
              <a:gd name="connsiteY2" fmla="*/ 4136531 h 4136531"/>
              <a:gd name="connsiteX3" fmla="*/ 0 w 3484223"/>
              <a:gd name="connsiteY3" fmla="*/ 4136531 h 4136531"/>
              <a:gd name="connsiteX4" fmla="*/ 0 w 3484223"/>
              <a:gd name="connsiteY4" fmla="*/ 0 h 413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223" h="4136531">
                <a:moveTo>
                  <a:pt x="0" y="0"/>
                </a:moveTo>
                <a:lnTo>
                  <a:pt x="3484223" y="0"/>
                </a:lnTo>
                <a:lnTo>
                  <a:pt x="3484223" y="4136531"/>
                </a:lnTo>
                <a:lnTo>
                  <a:pt x="0" y="41365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0" rIns="144000" bIns="0" numCol="1" spcCol="1270" anchor="ctr" anchorCtr="0">
            <a:noAutofit/>
          </a:bodyPr>
          <a:lstStyle/>
          <a:p>
            <a:pPr marL="136800" lvl="0" indent="-136800" algn="just">
              <a:buClr>
                <a:srgbClr val="FF2750"/>
              </a:buClr>
              <a:buSzPct val="90000"/>
              <a:buFont typeface="Lucida Grande CY"/>
              <a:buChar char="❯"/>
              <a:defRPr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ООО «Нацпромлизинг» располагает обширной базой российских поставщиков и готово предложить иностранным клиентам широкий пакет услуг, включающий финансирование и структурирование сделок</a:t>
            </a:r>
          </a:p>
          <a:p>
            <a:pPr lvl="0" algn="just">
              <a:buClr>
                <a:srgbClr val="FF2750"/>
              </a:buClr>
              <a:buSzPct val="90000"/>
              <a:defRPr/>
            </a:pPr>
            <a:endParaRPr lang="ru-RU" sz="1400" b="0" i="0" u="none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36800" lvl="0" indent="-136800" algn="just">
              <a:buClr>
                <a:srgbClr val="FF2750"/>
              </a:buClr>
              <a:buSzPct val="90000"/>
              <a:buFont typeface="Lucida Grande CY"/>
              <a:buChar char="❯"/>
              <a:defRPr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ООО «Нацпромлизинг» готово предложить дополнительные привлекательные условия по реализации инвестпрограмм для </a:t>
            </a:r>
            <a:r>
              <a:rPr lang="ru-RU" sz="1400">
                <a:solidFill>
                  <a:schemeClr val="tx1"/>
                </a:solidFill>
                <a:latin typeface="Arial Narrow" panose="020B0606020202030204" pitchFamily="34" charset="0"/>
              </a:rPr>
              <a:t>промышленных предприятий</a:t>
            </a:r>
            <a:endParaRPr lang="en" sz="1400" b="0" i="0" u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6C0E93E9-FBA2-484F-9649-6B93CC3482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523" y="2310060"/>
            <a:ext cx="1295450" cy="863633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6F5B2EA3-D40A-44A0-9C6E-8A1729C3797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8377" b="39162"/>
          <a:stretch/>
        </p:blipFill>
        <p:spPr>
          <a:xfrm>
            <a:off x="2488599" y="2520219"/>
            <a:ext cx="2254857" cy="379847"/>
          </a:xfrm>
          <a:prstGeom prst="rect">
            <a:avLst/>
          </a:prstGeom>
        </p:spPr>
      </p:pic>
      <p:pic>
        <p:nvPicPr>
          <p:cNvPr id="19" name="Picture 2" descr="Картинки по запросу unified engine corporation logo">
            <a:extLst>
              <a:ext uri="{FF2B5EF4-FFF2-40B4-BE49-F238E27FC236}">
                <a16:creationId xmlns:a16="http://schemas.microsoft.com/office/drawing/2014/main" id="{0130B07B-196C-4D7C-8C74-D1A8F85B1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41" y="3065701"/>
            <a:ext cx="1940749" cy="7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>
            <a:extLst>
              <a:ext uri="{FF2B5EF4-FFF2-40B4-BE49-F238E27FC236}">
                <a16:creationId xmlns:a16="http://schemas.microsoft.com/office/drawing/2014/main" id="{9A42F4FD-1510-4CA2-AB21-81C9EF7AFBA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7502" y="4502634"/>
            <a:ext cx="866008" cy="866008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12F1D438-A0AE-41EE-8ACE-F5C634AEB9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6523" y="3149906"/>
            <a:ext cx="1642571" cy="642184"/>
          </a:xfrm>
          <a:prstGeom prst="rect">
            <a:avLst/>
          </a:prstGeom>
        </p:spPr>
      </p:pic>
      <p:pic>
        <p:nvPicPr>
          <p:cNvPr id="22" name="Picture 6" descr="Картинки по запросу kamaz logo rostec">
            <a:extLst>
              <a:ext uri="{FF2B5EF4-FFF2-40B4-BE49-F238E27FC236}">
                <a16:creationId xmlns:a16="http://schemas.microsoft.com/office/drawing/2014/main" id="{0EF5D352-E063-4EE0-8281-2E4C1C1E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79" y="4359016"/>
            <a:ext cx="640325" cy="9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CE358525-8D2F-4C3A-B8F1-7158F720045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0885" t="22180" r="12160" b="26591"/>
          <a:stretch/>
        </p:blipFill>
        <p:spPr>
          <a:xfrm>
            <a:off x="5619156" y="2543372"/>
            <a:ext cx="1412298" cy="541234"/>
          </a:xfrm>
          <a:prstGeom prst="rect">
            <a:avLst/>
          </a:prstGeom>
        </p:spPr>
      </p:pic>
      <p:pic>
        <p:nvPicPr>
          <p:cNvPr id="24" name="Picture 12" descr="Картинки по запросу tmk  eng logo">
            <a:extLst>
              <a:ext uri="{FF2B5EF4-FFF2-40B4-BE49-F238E27FC236}">
                <a16:creationId xmlns:a16="http://schemas.microsoft.com/office/drawing/2014/main" id="{B6623BB6-1631-42C0-97A2-340D9DE80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06" y="3489149"/>
            <a:ext cx="641814" cy="63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Картинки по запросу transmashholding eng logo">
            <a:extLst>
              <a:ext uri="{FF2B5EF4-FFF2-40B4-BE49-F238E27FC236}">
                <a16:creationId xmlns:a16="http://schemas.microsoft.com/office/drawing/2014/main" id="{2D22918B-D698-4142-8581-2595D7C0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08" y="2080198"/>
            <a:ext cx="1639736" cy="16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Картинки по запросу united aircraft corporation eng logo">
            <a:extLst>
              <a:ext uri="{FF2B5EF4-FFF2-40B4-BE49-F238E27FC236}">
                <a16:creationId xmlns:a16="http://schemas.microsoft.com/office/drawing/2014/main" id="{E397B8F0-51CD-418A-81D6-64B907EE2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00" y="3437830"/>
            <a:ext cx="2094216" cy="7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2B16FE0-37D7-4670-974F-E4265A96062B}"/>
              </a:ext>
            </a:extLst>
          </p:cNvPr>
          <p:cNvSpPr txBox="1"/>
          <p:nvPr/>
        </p:nvSpPr>
        <p:spPr>
          <a:xfrm>
            <a:off x="8022565" y="4727720"/>
            <a:ext cx="18715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KIROVSKY ZAVOD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4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финансирования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188128"/>
            <a:ext cx="10296000" cy="324000"/>
            <a:chOff x="0" y="972000"/>
            <a:chExt cx="10296000" cy="324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1008000"/>
              <a:ext cx="10296000" cy="288000"/>
            </a:xfrm>
            <a:prstGeom prst="rect">
              <a:avLst/>
            </a:prstGeom>
            <a:gradFill>
              <a:gsLst>
                <a:gs pos="0">
                  <a:srgbClr val="C6E6F6"/>
                </a:gs>
                <a:gs pos="100000">
                  <a:srgbClr val="C6E6F6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0000" y="972000"/>
              <a:ext cx="8241120" cy="288000"/>
            </a:xfrm>
            <a:prstGeom prst="rect">
              <a:avLst/>
            </a:prstGeom>
            <a:noFill/>
          </p:spPr>
          <p:txBody>
            <a:bodyPr wrap="square" lIns="0" tIns="28800" bIns="0" rtlCol="0">
              <a:noAutofit/>
            </a:bodyPr>
            <a:lstStyle/>
            <a:p>
              <a:r>
                <a:rPr lang="ru-RU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Финансирование в рамках лизинговой программы ФРП</a:t>
              </a:r>
            </a:p>
          </p:txBody>
        </p:sp>
      </p:grpSp>
      <p:sp>
        <p:nvSpPr>
          <p:cNvPr id="25" name="Скругленный прямоугольник 22"/>
          <p:cNvSpPr/>
          <p:nvPr/>
        </p:nvSpPr>
        <p:spPr>
          <a:xfrm>
            <a:off x="7236000" y="1420127"/>
            <a:ext cx="3060000" cy="2952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Clr>
                <a:srgbClr val="FF2750"/>
              </a:buClr>
              <a:buSzPct val="9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Финансирование сделок по программе ФРП «Лизинговые проекты» осуществляется либо через Уполномоченные банки в рамках рефинансирования кредитов Центральным Банком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(в соответствии с условиями программы «Лизинговые проект»), либо через прочие коммерческие банки по рыночной ставке</a:t>
            </a:r>
          </a:p>
        </p:txBody>
      </p:sp>
      <p:sp>
        <p:nvSpPr>
          <p:cNvPr id="26" name="Скругленный прямоугольник 22"/>
          <p:cNvSpPr/>
          <p:nvPr/>
        </p:nvSpPr>
        <p:spPr>
          <a:xfrm>
            <a:off x="7236000" y="4698299"/>
            <a:ext cx="3060000" cy="2160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Clr>
                <a:srgbClr val="FF2750"/>
              </a:buClr>
              <a:buSzPct val="9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Финансирование коммерческих сделок осуществляется с привлечением коммерческих банков по рыночной ставке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3303251"/>
            <a:ext cx="3023616" cy="682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4" y="1763858"/>
            <a:ext cx="3023622" cy="682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1763858"/>
            <a:ext cx="3023616" cy="682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4" y="2530904"/>
            <a:ext cx="3023622" cy="682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4" y="3303250"/>
            <a:ext cx="3023622" cy="682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0" y="2530905"/>
            <a:ext cx="3023616" cy="682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0" y="4479857"/>
            <a:ext cx="10296000" cy="2071818"/>
            <a:chOff x="0" y="4388310"/>
            <a:chExt cx="10296000" cy="207181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4388310"/>
              <a:ext cx="10296000" cy="345066"/>
              <a:chOff x="0" y="4568310"/>
              <a:chExt cx="10296000" cy="345066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0" y="4625376"/>
                <a:ext cx="10296000" cy="288000"/>
              </a:xfrm>
              <a:prstGeom prst="rect">
                <a:avLst/>
              </a:prstGeom>
              <a:gradFill>
                <a:gsLst>
                  <a:gs pos="0">
                    <a:srgbClr val="C6E6F6"/>
                  </a:gs>
                  <a:gs pos="100000">
                    <a:srgbClr val="C6E6F6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9994" y="4568310"/>
                <a:ext cx="6537448" cy="288000"/>
              </a:xfrm>
              <a:prstGeom prst="rect">
                <a:avLst/>
              </a:prstGeom>
              <a:noFill/>
            </p:spPr>
            <p:txBody>
              <a:bodyPr wrap="square" lIns="0" tIns="28800" bIns="0" rtlCol="0">
                <a:noAutofit/>
              </a:bodyPr>
              <a:lstStyle/>
              <a:p>
                <a:r>
                  <a:rPr lang="ru-RU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Финансирование коммерческих сделок</a:t>
                </a:r>
              </a:p>
            </p:txBody>
          </p:sp>
        </p:grp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000" y="5004000"/>
              <a:ext cx="3023616" cy="6827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004000"/>
              <a:ext cx="3023616" cy="6827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760000"/>
              <a:ext cx="3023622" cy="6827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000" y="5777376"/>
              <a:ext cx="3023616" cy="6827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65531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7861</TotalTime>
  <Words>1383</Words>
  <Application>Microsoft Office PowerPoint</Application>
  <PresentationFormat>Произвольный</PresentationFormat>
  <Paragraphs>134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Franklin Gothic Book</vt:lpstr>
      <vt:lpstr>Franklin Gothic Medium</vt:lpstr>
      <vt:lpstr>Lucida Grande CY</vt:lpstr>
      <vt:lpstr>Times New Roman</vt:lpstr>
      <vt:lpstr>Verdana</vt:lpstr>
      <vt:lpstr>Wingdings</vt:lpstr>
      <vt:lpstr>Тема Office</vt:lpstr>
      <vt:lpstr>Национальная Лизинговая Компания по Развитию Промышленности</vt:lpstr>
      <vt:lpstr>Информация о компании</vt:lpstr>
      <vt:lpstr>Программа Фонда развития промышленности «Лизинговые проекты»</vt:lpstr>
      <vt:lpstr>Ключевые принципы</vt:lpstr>
      <vt:lpstr>Продуктовая линейка</vt:lpstr>
      <vt:lpstr>«ЭКСАР» / Группа «РЭЦ» -  Финансовый партнер</vt:lpstr>
      <vt:lpstr>Поддержка российского экспорта</vt:lpstr>
      <vt:lpstr>Производители российской экспортно-ориентированной продукции</vt:lpstr>
      <vt:lpstr>Источники финансирования</vt:lpstr>
      <vt:lpstr>Примеры реализованных проектов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</dc:creator>
  <cp:lastModifiedBy>igoan</cp:lastModifiedBy>
  <cp:revision>340</cp:revision>
  <cp:lastPrinted>2018-09-04T08:05:26Z</cp:lastPrinted>
  <dcterms:created xsi:type="dcterms:W3CDTF">2018-07-10T15:01:19Z</dcterms:created>
  <dcterms:modified xsi:type="dcterms:W3CDTF">2018-09-04T13:46:12Z</dcterms:modified>
</cp:coreProperties>
</file>